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4" r:id="rId2"/>
    <p:sldId id="263" r:id="rId3"/>
    <p:sldId id="271" r:id="rId4"/>
    <p:sldId id="266" r:id="rId5"/>
    <p:sldId id="267" r:id="rId6"/>
    <p:sldId id="265" r:id="rId7"/>
    <p:sldId id="268" r:id="rId8"/>
    <p:sldId id="274" r:id="rId9"/>
    <p:sldId id="273" r:id="rId10"/>
    <p:sldId id="272" r:id="rId11"/>
    <p:sldId id="269" r:id="rId12"/>
    <p:sldId id="277" r:id="rId13"/>
    <p:sldId id="278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9F37-B4C7-4ECA-B82E-89960BF3F596}" type="datetimeFigureOut">
              <a:rPr lang="he-IL" smtClean="0"/>
              <a:t>ד'/אייר/תש"פ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AA4A-BD7E-4698-B761-B3415C24DB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3012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9F37-B4C7-4ECA-B82E-89960BF3F596}" type="datetimeFigureOut">
              <a:rPr lang="he-IL" smtClean="0"/>
              <a:t>ד'/אייר/תש"פ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AA4A-BD7E-4698-B761-B3415C24DB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017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9F37-B4C7-4ECA-B82E-89960BF3F596}" type="datetimeFigureOut">
              <a:rPr lang="he-IL" smtClean="0"/>
              <a:t>ד'/אייר/תש"פ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AA4A-BD7E-4698-B761-B3415C24DB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217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9F37-B4C7-4ECA-B82E-89960BF3F596}" type="datetimeFigureOut">
              <a:rPr lang="he-IL" smtClean="0"/>
              <a:t>ד'/אייר/תש"פ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AA4A-BD7E-4698-B761-B3415C24DB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267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9F37-B4C7-4ECA-B82E-89960BF3F596}" type="datetimeFigureOut">
              <a:rPr lang="he-IL" smtClean="0"/>
              <a:t>ד'/אייר/תש"פ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AA4A-BD7E-4698-B761-B3415C24DB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4371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9F37-B4C7-4ECA-B82E-89960BF3F596}" type="datetimeFigureOut">
              <a:rPr lang="he-IL" smtClean="0"/>
              <a:t>ד'/אייר/תש"פ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AA4A-BD7E-4698-B761-B3415C24DB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116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9F37-B4C7-4ECA-B82E-89960BF3F596}" type="datetimeFigureOut">
              <a:rPr lang="he-IL" smtClean="0"/>
              <a:t>ד'/אייר/תש"פ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AA4A-BD7E-4698-B761-B3415C24DB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240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9F37-B4C7-4ECA-B82E-89960BF3F596}" type="datetimeFigureOut">
              <a:rPr lang="he-IL" smtClean="0"/>
              <a:t>ד'/אייר/תש"פ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AA4A-BD7E-4698-B761-B3415C24DB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533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9F37-B4C7-4ECA-B82E-89960BF3F596}" type="datetimeFigureOut">
              <a:rPr lang="he-IL" smtClean="0"/>
              <a:t>ד'/אייר/תש"פ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AA4A-BD7E-4698-B761-B3415C24DB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8914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9F37-B4C7-4ECA-B82E-89960BF3F596}" type="datetimeFigureOut">
              <a:rPr lang="he-IL" smtClean="0"/>
              <a:t>ד'/אייר/תש"פ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AA4A-BD7E-4698-B761-B3415C24DB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530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9F37-B4C7-4ECA-B82E-89960BF3F596}" type="datetimeFigureOut">
              <a:rPr lang="he-IL" smtClean="0"/>
              <a:t>ד'/אייר/תש"פ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AA4A-BD7E-4698-B761-B3415C24DB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0738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E9F37-B4C7-4ECA-B82E-89960BF3F596}" type="datetimeFigureOut">
              <a:rPr lang="he-IL" smtClean="0"/>
              <a:t>ד'/אייר/תש"פ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BAA4A-BD7E-4698-B761-B3415C24DB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03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506C10CE-7072-4B86-B894-B1BE24BC1B2D}"/>
              </a:ext>
            </a:extLst>
          </p:cNvPr>
          <p:cNvSpPr txBox="1"/>
          <p:nvPr/>
        </p:nvSpPr>
        <p:spPr>
          <a:xfrm>
            <a:off x="792480" y="1683744"/>
            <a:ext cx="8575577" cy="48479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sz="1600" b="1" u="sng" dirty="0"/>
              <a:t>1. זיהוי: מתחילים במשחק "איפה כתוב?" </a:t>
            </a:r>
            <a:r>
              <a:rPr lang="he-IL" sz="1600" dirty="0"/>
              <a:t>למשל: שואלים את הילדים: איפה כתוב "גשם"? הילדים צריכים לסמן עם האצבעות או לכתוב בלוח מחיק את מספר השורה.</a:t>
            </a:r>
          </a:p>
          <a:p>
            <a:pPr algn="r">
              <a:lnSpc>
                <a:spcPct val="150000"/>
              </a:lnSpc>
            </a:pPr>
            <a:r>
              <a:rPr lang="he-IL" sz="1600" b="1" u="sng" dirty="0"/>
              <a:t>2. כמה פעמים אתם </a:t>
            </a:r>
            <a:r>
              <a:rPr lang="he-IL" sz="1600" b="1" u="sng" dirty="0" err="1"/>
              <a:t>שמועים</a:t>
            </a:r>
            <a:r>
              <a:rPr lang="he-IL" sz="1600" b="1" u="sng" dirty="0"/>
              <a:t> את הצליל אֶ במילה?</a:t>
            </a:r>
          </a:p>
          <a:p>
            <a:pPr algn="r">
              <a:lnSpc>
                <a:spcPct val="150000"/>
              </a:lnSpc>
            </a:pPr>
            <a:r>
              <a:rPr lang="he-IL" sz="1600" dirty="0"/>
              <a:t>אִם שְׁמַעְתֶּם פַּעַם אַחַת אֶ- קִפְצוּ פַּעַם אַחַת</a:t>
            </a:r>
          </a:p>
          <a:p>
            <a:pPr algn="r">
              <a:lnSpc>
                <a:spcPct val="150000"/>
              </a:lnSpc>
            </a:pPr>
            <a:r>
              <a:rPr lang="he-IL" sz="1600" dirty="0"/>
              <a:t>אִם שְׁמַעְתֶּם פַּעֲמַיִם- קִפְצוּ פַּעֲמַיִם.</a:t>
            </a:r>
          </a:p>
          <a:p>
            <a:pPr algn="r">
              <a:lnSpc>
                <a:spcPct val="150000"/>
              </a:lnSpc>
            </a:pPr>
            <a:r>
              <a:rPr lang="he-IL" sz="1600" dirty="0"/>
              <a:t>אִם לֹא שְׁמַעְתֶּם בִּכְלָל- אַל תִּקְפְּצוּ.</a:t>
            </a:r>
          </a:p>
          <a:p>
            <a:pPr algn="r">
              <a:lnSpc>
                <a:spcPct val="150000"/>
              </a:lnSpc>
            </a:pPr>
            <a:r>
              <a:rPr lang="he-IL" sz="1600" dirty="0">
                <a:highlight>
                  <a:srgbClr val="FFFF00"/>
                </a:highlight>
              </a:rPr>
              <a:t>** הערה למורה: </a:t>
            </a:r>
            <a:r>
              <a:rPr lang="he-IL" sz="1600" dirty="0"/>
              <a:t>יש למחוק את המילים המופיעות בשקפים לפני ההקרנה לילדים בזום כדי שיקשיבו לצלילים ולא יזהו לפי הניקוד במילה הכתובה.</a:t>
            </a:r>
          </a:p>
          <a:p>
            <a:pPr algn="r">
              <a:lnSpc>
                <a:spcPct val="150000"/>
              </a:lnSpc>
            </a:pPr>
            <a:r>
              <a:rPr lang="he-IL" sz="1600" b="1" u="sng" dirty="0"/>
              <a:t>3.  זיהוי: משחק "מגלים מילים":</a:t>
            </a:r>
          </a:p>
          <a:p>
            <a:pPr algn="r">
              <a:lnSpc>
                <a:spcPct val="150000"/>
              </a:lnSpc>
            </a:pPr>
            <a:r>
              <a:rPr lang="he-IL" sz="1600" dirty="0"/>
              <a:t>לוח ראשון: איפה כתוב "גשם"? איפה כתוב "מלטפת"? איפה כתוב "אוהבת"? לוחצים בכל פעם שהילדים מגלים וחושפים תיבת אוצר.</a:t>
            </a:r>
          </a:p>
          <a:p>
            <a:pPr algn="r">
              <a:lnSpc>
                <a:spcPct val="150000"/>
              </a:lnSpc>
            </a:pPr>
            <a:r>
              <a:rPr lang="he-IL" sz="1600" dirty="0"/>
              <a:t>לוח שני: איפה כתוב "כלב"? איפה כתוב "מְשַׂחֵק"? איפה כתוב "חבר"?</a:t>
            </a:r>
          </a:p>
          <a:p>
            <a:pPr algn="r">
              <a:lnSpc>
                <a:spcPct val="150000"/>
              </a:lnSpc>
            </a:pPr>
            <a:endParaRPr lang="he-IL" sz="1600" dirty="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539F5683-B024-48F4-91BB-8CBD974F6BD0}"/>
              </a:ext>
            </a:extLst>
          </p:cNvPr>
          <p:cNvSpPr txBox="1"/>
          <p:nvPr/>
        </p:nvSpPr>
        <p:spPr>
          <a:xfrm>
            <a:off x="1524000" y="133619"/>
            <a:ext cx="7330252" cy="11028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800" b="1" dirty="0"/>
              <a:t>מערך שיעור מותאם לזום</a:t>
            </a:r>
          </a:p>
          <a:p>
            <a:pPr algn="r">
              <a:lnSpc>
                <a:spcPct val="150000"/>
              </a:lnSpc>
            </a:pPr>
            <a:r>
              <a:rPr lang="he-IL" u="sng" dirty="0"/>
              <a:t>עבודה על שטף קריאה. טקסט: "הכלב ואילת".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C57CBF28-1BE7-434D-BD26-B4C93A87A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" y="6579491"/>
            <a:ext cx="10001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23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98749B7A-1D1E-4A89-9C49-33A71C27004E}"/>
              </a:ext>
            </a:extLst>
          </p:cNvPr>
          <p:cNvSpPr/>
          <p:nvPr/>
        </p:nvSpPr>
        <p:spPr>
          <a:xfrm>
            <a:off x="3051266" y="195165"/>
            <a:ext cx="4953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e-IL" sz="4000" dirty="0"/>
              <a:t>מְלַטֶּפֶת</a:t>
            </a:r>
          </a:p>
        </p:txBody>
      </p:sp>
      <p:pic>
        <p:nvPicPr>
          <p:cNvPr id="8196" name="Picture 4" descr="Petting A Dog Clipart">
            <a:extLst>
              <a:ext uri="{FF2B5EF4-FFF2-40B4-BE49-F238E27FC236}">
                <a16:creationId xmlns:a16="http://schemas.microsoft.com/office/drawing/2014/main" id="{57A670CC-28D8-415B-A190-E0E4FDED8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585" y="1950857"/>
            <a:ext cx="571500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240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98749B7A-1D1E-4A89-9C49-33A71C27004E}"/>
              </a:ext>
            </a:extLst>
          </p:cNvPr>
          <p:cNvSpPr/>
          <p:nvPr/>
        </p:nvSpPr>
        <p:spPr>
          <a:xfrm>
            <a:off x="3051266" y="195165"/>
            <a:ext cx="4953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e-IL" sz="4000" dirty="0"/>
              <a:t>נִרְטֶבֶת</a:t>
            </a:r>
          </a:p>
        </p:txBody>
      </p:sp>
      <p:pic>
        <p:nvPicPr>
          <p:cNvPr id="4100" name="Picture 4" descr="Little Girl Raincoat Raincoat Rain Illustration Opposites Dry Wet ...">
            <a:extLst>
              <a:ext uri="{FF2B5EF4-FFF2-40B4-BE49-F238E27FC236}">
                <a16:creationId xmlns:a16="http://schemas.microsoft.com/office/drawing/2014/main" id="{2C25211F-4584-4FEE-8307-A7A0E651E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9" b="29524"/>
          <a:stretch/>
        </p:blipFill>
        <p:spPr bwMode="auto">
          <a:xfrm>
            <a:off x="3178628" y="1419497"/>
            <a:ext cx="4227467" cy="483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301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38526AD0-FDAA-4247-ADAE-23BDE9A5E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416"/>
            <a:ext cx="9906000" cy="6763167"/>
          </a:xfrm>
          <a:prstGeom prst="rect">
            <a:avLst/>
          </a:prstGeom>
        </p:spPr>
      </p:pic>
      <p:graphicFrame>
        <p:nvGraphicFramePr>
          <p:cNvPr id="3" name="טבלה 3">
            <a:extLst>
              <a:ext uri="{FF2B5EF4-FFF2-40B4-BE49-F238E27FC236}">
                <a16:creationId xmlns:a16="http://schemas.microsoft.com/office/drawing/2014/main" id="{FC9D128A-9BAA-415D-A2B8-5F500A12C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993132"/>
              </p:ext>
            </p:extLst>
          </p:nvPr>
        </p:nvGraphicFramePr>
        <p:xfrm>
          <a:off x="1508706" y="1176190"/>
          <a:ext cx="8255724" cy="523385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51908">
                  <a:extLst>
                    <a:ext uri="{9D8B030D-6E8A-4147-A177-3AD203B41FA5}">
                      <a16:colId xmlns:a16="http://schemas.microsoft.com/office/drawing/2014/main" val="1619061552"/>
                    </a:ext>
                  </a:extLst>
                </a:gridCol>
                <a:gridCol w="2751908">
                  <a:extLst>
                    <a:ext uri="{9D8B030D-6E8A-4147-A177-3AD203B41FA5}">
                      <a16:colId xmlns:a16="http://schemas.microsoft.com/office/drawing/2014/main" val="969458961"/>
                    </a:ext>
                  </a:extLst>
                </a:gridCol>
                <a:gridCol w="2751908">
                  <a:extLst>
                    <a:ext uri="{9D8B030D-6E8A-4147-A177-3AD203B41FA5}">
                      <a16:colId xmlns:a16="http://schemas.microsoft.com/office/drawing/2014/main" val="3245868769"/>
                    </a:ext>
                  </a:extLst>
                </a:gridCol>
              </a:tblGrid>
              <a:tr h="174461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037057"/>
                  </a:ext>
                </a:extLst>
              </a:tr>
              <a:tr h="174461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809932"/>
                  </a:ext>
                </a:extLst>
              </a:tr>
              <a:tr h="174461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425068"/>
                  </a:ext>
                </a:extLst>
              </a:tr>
            </a:tbl>
          </a:graphicData>
        </a:graphic>
      </p:graphicFrame>
      <p:pic>
        <p:nvPicPr>
          <p:cNvPr id="8" name="Picture 2" descr="Unforgettable cliparts | Printable Treasure Chest Images Clipart ...">
            <a:extLst>
              <a:ext uri="{FF2B5EF4-FFF2-40B4-BE49-F238E27FC236}">
                <a16:creationId xmlns:a16="http://schemas.microsoft.com/office/drawing/2014/main" id="{7D6BBD23-ECC0-4A4B-80A8-6BBBAFE6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159" y="4779292"/>
            <a:ext cx="1300572" cy="137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Unforgettable cliparts | Printable Treasure Chest Images Clipart ...">
            <a:extLst>
              <a:ext uri="{FF2B5EF4-FFF2-40B4-BE49-F238E27FC236}">
                <a16:creationId xmlns:a16="http://schemas.microsoft.com/office/drawing/2014/main" id="{30BFB018-49A7-47B1-AD76-E2906936E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282" y="3083662"/>
            <a:ext cx="1300572" cy="137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Unforgettable cliparts | Printable Treasure Chest Images Clipart ...">
            <a:extLst>
              <a:ext uri="{FF2B5EF4-FFF2-40B4-BE49-F238E27FC236}">
                <a16:creationId xmlns:a16="http://schemas.microsoft.com/office/drawing/2014/main" id="{B56E300E-1C35-4DF0-AD77-0AAF9ADD7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876" y="1431941"/>
            <a:ext cx="1300572" cy="137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7CA8DC97-8C4D-4427-8527-05DC9B05DD7C}"/>
              </a:ext>
            </a:extLst>
          </p:cNvPr>
          <p:cNvSpPr/>
          <p:nvPr/>
        </p:nvSpPr>
        <p:spPr>
          <a:xfrm>
            <a:off x="1685109" y="1300956"/>
            <a:ext cx="2349248" cy="15052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</a:rPr>
              <a:t>גֶּשֶׁם</a:t>
            </a:r>
          </a:p>
          <a:p>
            <a:pPr algn="ctr"/>
            <a:endParaRPr lang="he-IL" dirty="0"/>
          </a:p>
        </p:txBody>
      </p:sp>
      <p:sp>
        <p:nvSpPr>
          <p:cNvPr id="15" name="מלבן: פינות מעוגלות 14">
            <a:extLst>
              <a:ext uri="{FF2B5EF4-FFF2-40B4-BE49-F238E27FC236}">
                <a16:creationId xmlns:a16="http://schemas.microsoft.com/office/drawing/2014/main" id="{319CB199-D9C8-453F-8790-A4D3879F13F5}"/>
              </a:ext>
            </a:extLst>
          </p:cNvPr>
          <p:cNvSpPr/>
          <p:nvPr/>
        </p:nvSpPr>
        <p:spPr>
          <a:xfrm>
            <a:off x="4539428" y="1310185"/>
            <a:ext cx="2349248" cy="15052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</a:rPr>
              <a:t>גָּשׁוּם</a:t>
            </a:r>
          </a:p>
        </p:txBody>
      </p:sp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A4095771-F845-45AE-A022-11472A1D1C7F}"/>
              </a:ext>
            </a:extLst>
          </p:cNvPr>
          <p:cNvSpPr/>
          <p:nvPr/>
        </p:nvSpPr>
        <p:spPr>
          <a:xfrm>
            <a:off x="7183012" y="1285869"/>
            <a:ext cx="2349248" cy="15052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</a:rPr>
              <a:t>גְּשָׁמִים</a:t>
            </a:r>
          </a:p>
        </p:txBody>
      </p:sp>
      <p:sp>
        <p:nvSpPr>
          <p:cNvPr id="17" name="מלבן: פינות מעוגלות 16">
            <a:extLst>
              <a:ext uri="{FF2B5EF4-FFF2-40B4-BE49-F238E27FC236}">
                <a16:creationId xmlns:a16="http://schemas.microsoft.com/office/drawing/2014/main" id="{B3836043-E0E0-4F67-B689-CFC032BDB10E}"/>
              </a:ext>
            </a:extLst>
          </p:cNvPr>
          <p:cNvSpPr/>
          <p:nvPr/>
        </p:nvSpPr>
        <p:spPr>
          <a:xfrm>
            <a:off x="1678561" y="3033276"/>
            <a:ext cx="2349248" cy="15052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</a:rPr>
              <a:t>לִטֵּף</a:t>
            </a:r>
          </a:p>
        </p:txBody>
      </p:sp>
      <p:sp>
        <p:nvSpPr>
          <p:cNvPr id="19" name="מלבן: פינות מעוגלות 18">
            <a:extLst>
              <a:ext uri="{FF2B5EF4-FFF2-40B4-BE49-F238E27FC236}">
                <a16:creationId xmlns:a16="http://schemas.microsoft.com/office/drawing/2014/main" id="{9C279B35-E98B-4D9D-8381-920C8D083C94}"/>
              </a:ext>
            </a:extLst>
          </p:cNvPr>
          <p:cNvSpPr/>
          <p:nvPr/>
        </p:nvSpPr>
        <p:spPr>
          <a:xfrm>
            <a:off x="7255404" y="3020374"/>
            <a:ext cx="2349248" cy="15052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 err="1">
                <a:solidFill>
                  <a:schemeClr val="tx1"/>
                </a:solidFill>
              </a:rPr>
              <a:t>לִטּוּף</a:t>
            </a:r>
            <a:endParaRPr lang="he-IL" sz="4800" dirty="0">
              <a:solidFill>
                <a:schemeClr val="tx1"/>
              </a:solidFill>
            </a:endParaRPr>
          </a:p>
        </p:txBody>
      </p:sp>
      <p:sp>
        <p:nvSpPr>
          <p:cNvPr id="20" name="מלבן: פינות מעוגלות 19">
            <a:extLst>
              <a:ext uri="{FF2B5EF4-FFF2-40B4-BE49-F238E27FC236}">
                <a16:creationId xmlns:a16="http://schemas.microsoft.com/office/drawing/2014/main" id="{D1A84EC6-AF12-4BAC-962A-9384AE3C6D88}"/>
              </a:ext>
            </a:extLst>
          </p:cNvPr>
          <p:cNvSpPr/>
          <p:nvPr/>
        </p:nvSpPr>
        <p:spPr>
          <a:xfrm>
            <a:off x="1685210" y="4772537"/>
            <a:ext cx="2349248" cy="15052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</a:rPr>
              <a:t>אַהֲבָה</a:t>
            </a:r>
          </a:p>
        </p:txBody>
      </p:sp>
      <p:sp>
        <p:nvSpPr>
          <p:cNvPr id="21" name="מלבן: פינות מעוגלות 20">
            <a:extLst>
              <a:ext uri="{FF2B5EF4-FFF2-40B4-BE49-F238E27FC236}">
                <a16:creationId xmlns:a16="http://schemas.microsoft.com/office/drawing/2014/main" id="{138A1C48-838F-4937-8701-5177CF2773B6}"/>
              </a:ext>
            </a:extLst>
          </p:cNvPr>
          <p:cNvSpPr/>
          <p:nvPr/>
        </p:nvSpPr>
        <p:spPr>
          <a:xfrm>
            <a:off x="4485212" y="4754880"/>
            <a:ext cx="2349248" cy="15052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</a:rPr>
              <a:t>אוֹהֵב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35273117-842A-4D4E-8ADE-8DB144199919}"/>
              </a:ext>
            </a:extLst>
          </p:cNvPr>
          <p:cNvSpPr txBox="1"/>
          <p:nvPr/>
        </p:nvSpPr>
        <p:spPr>
          <a:xfrm>
            <a:off x="9542502" y="1140857"/>
            <a:ext cx="298480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600" dirty="0"/>
              <a:t>1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AE094192-9055-441F-B4D6-D9EB2832F4FB}"/>
              </a:ext>
            </a:extLst>
          </p:cNvPr>
          <p:cNvSpPr txBox="1"/>
          <p:nvPr/>
        </p:nvSpPr>
        <p:spPr>
          <a:xfrm>
            <a:off x="6761101" y="1122086"/>
            <a:ext cx="298480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600" dirty="0"/>
              <a:t>2</a:t>
            </a: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84DC982D-71DF-4B80-8BCE-828E5D7E4D1C}"/>
              </a:ext>
            </a:extLst>
          </p:cNvPr>
          <p:cNvSpPr txBox="1"/>
          <p:nvPr/>
        </p:nvSpPr>
        <p:spPr>
          <a:xfrm>
            <a:off x="3927940" y="1161275"/>
            <a:ext cx="298480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600" dirty="0"/>
              <a:t>3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C30AB48C-470C-4B6A-9F11-1749F5DA42B7}"/>
              </a:ext>
            </a:extLst>
          </p:cNvPr>
          <p:cNvSpPr txBox="1"/>
          <p:nvPr/>
        </p:nvSpPr>
        <p:spPr>
          <a:xfrm>
            <a:off x="9542502" y="2851283"/>
            <a:ext cx="298480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600" dirty="0"/>
              <a:t>4</a:t>
            </a: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3245DBE6-3F7C-423D-87CE-C126725C7EF6}"/>
              </a:ext>
            </a:extLst>
          </p:cNvPr>
          <p:cNvSpPr txBox="1"/>
          <p:nvPr/>
        </p:nvSpPr>
        <p:spPr>
          <a:xfrm>
            <a:off x="4014150" y="2876371"/>
            <a:ext cx="298480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600" dirty="0"/>
              <a:t>6</a:t>
            </a: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ECBCA2BE-C4FD-461C-A70E-7F2B4A71295A}"/>
              </a:ext>
            </a:extLst>
          </p:cNvPr>
          <p:cNvSpPr txBox="1"/>
          <p:nvPr/>
        </p:nvSpPr>
        <p:spPr>
          <a:xfrm>
            <a:off x="6761101" y="4639371"/>
            <a:ext cx="298480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600" dirty="0"/>
              <a:t>8</a:t>
            </a:r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2E2E2362-BBAD-4634-BC7E-657964F10660}"/>
              </a:ext>
            </a:extLst>
          </p:cNvPr>
          <p:cNvSpPr txBox="1"/>
          <p:nvPr/>
        </p:nvSpPr>
        <p:spPr>
          <a:xfrm>
            <a:off x="3994742" y="4663288"/>
            <a:ext cx="298480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600" dirty="0"/>
              <a:t>9</a:t>
            </a:r>
          </a:p>
        </p:txBody>
      </p:sp>
      <p:sp>
        <p:nvSpPr>
          <p:cNvPr id="33" name="מלבן: פינות מעוגלות 32">
            <a:extLst>
              <a:ext uri="{FF2B5EF4-FFF2-40B4-BE49-F238E27FC236}">
                <a16:creationId xmlns:a16="http://schemas.microsoft.com/office/drawing/2014/main" id="{0149B949-BA90-4D44-8CE9-4E2BF399E50C}"/>
              </a:ext>
            </a:extLst>
          </p:cNvPr>
          <p:cNvSpPr/>
          <p:nvPr/>
        </p:nvSpPr>
        <p:spPr>
          <a:xfrm>
            <a:off x="4461376" y="3041928"/>
            <a:ext cx="2349248" cy="15052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</a:rPr>
              <a:t>מְלַטֶּפֶת</a:t>
            </a:r>
          </a:p>
          <a:p>
            <a:pPr algn="ctr"/>
            <a:endParaRPr lang="he-IL" dirty="0"/>
          </a:p>
        </p:txBody>
      </p:sp>
      <p:sp>
        <p:nvSpPr>
          <p:cNvPr id="34" name="מלבן: פינות מעוגלות 33">
            <a:extLst>
              <a:ext uri="{FF2B5EF4-FFF2-40B4-BE49-F238E27FC236}">
                <a16:creationId xmlns:a16="http://schemas.microsoft.com/office/drawing/2014/main" id="{301C4ECA-EE64-4DCC-9DDD-87EBB46A1306}"/>
              </a:ext>
            </a:extLst>
          </p:cNvPr>
          <p:cNvSpPr/>
          <p:nvPr/>
        </p:nvSpPr>
        <p:spPr>
          <a:xfrm>
            <a:off x="7261880" y="4779292"/>
            <a:ext cx="2349248" cy="15052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</a:rPr>
              <a:t>אוֹהֶבֶת</a:t>
            </a:r>
          </a:p>
          <a:p>
            <a:pPr algn="ctr"/>
            <a:endParaRPr lang="he-IL" dirty="0"/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69CBF59A-1AFF-4790-B8BF-2E77E3F909CE}"/>
              </a:ext>
            </a:extLst>
          </p:cNvPr>
          <p:cNvSpPr txBox="1"/>
          <p:nvPr/>
        </p:nvSpPr>
        <p:spPr>
          <a:xfrm>
            <a:off x="6740025" y="2865182"/>
            <a:ext cx="298480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600" dirty="0"/>
              <a:t>5</a:t>
            </a: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C4158A76-BCFB-4E95-BBB9-EA4B5D18CEB0}"/>
              </a:ext>
            </a:extLst>
          </p:cNvPr>
          <p:cNvSpPr txBox="1"/>
          <p:nvPr/>
        </p:nvSpPr>
        <p:spPr>
          <a:xfrm>
            <a:off x="9521459" y="4639371"/>
            <a:ext cx="298480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600" dirty="0"/>
              <a:t>7</a:t>
            </a:r>
          </a:p>
        </p:txBody>
      </p:sp>
      <p:pic>
        <p:nvPicPr>
          <p:cNvPr id="32" name="תמונה 31">
            <a:extLst>
              <a:ext uri="{FF2B5EF4-FFF2-40B4-BE49-F238E27FC236}">
                <a16:creationId xmlns:a16="http://schemas.microsoft.com/office/drawing/2014/main" id="{0782B978-4A4C-451D-8C66-EE046535D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376" y="120922"/>
            <a:ext cx="952500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9ECF183B-CEF8-4919-9775-3F883BEB20C2}"/>
              </a:ext>
            </a:extLst>
          </p:cNvPr>
          <p:cNvSpPr/>
          <p:nvPr/>
        </p:nvSpPr>
        <p:spPr>
          <a:xfrm>
            <a:off x="0" y="0"/>
            <a:ext cx="9906000" cy="676908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graphicFrame>
        <p:nvGraphicFramePr>
          <p:cNvPr id="3" name="טבלה 3">
            <a:extLst>
              <a:ext uri="{FF2B5EF4-FFF2-40B4-BE49-F238E27FC236}">
                <a16:creationId xmlns:a16="http://schemas.microsoft.com/office/drawing/2014/main" id="{FC9D128A-9BAA-415D-A2B8-5F500A12CF7B}"/>
              </a:ext>
            </a:extLst>
          </p:cNvPr>
          <p:cNvGraphicFramePr>
            <a:graphicFrameLocks noGrp="1"/>
          </p:cNvGraphicFramePr>
          <p:nvPr/>
        </p:nvGraphicFramePr>
        <p:xfrm>
          <a:off x="278677" y="1071155"/>
          <a:ext cx="9326877" cy="56083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08959">
                  <a:extLst>
                    <a:ext uri="{9D8B030D-6E8A-4147-A177-3AD203B41FA5}">
                      <a16:colId xmlns:a16="http://schemas.microsoft.com/office/drawing/2014/main" val="1619061552"/>
                    </a:ext>
                  </a:extLst>
                </a:gridCol>
                <a:gridCol w="3108959">
                  <a:extLst>
                    <a:ext uri="{9D8B030D-6E8A-4147-A177-3AD203B41FA5}">
                      <a16:colId xmlns:a16="http://schemas.microsoft.com/office/drawing/2014/main" val="969458961"/>
                    </a:ext>
                  </a:extLst>
                </a:gridCol>
                <a:gridCol w="3108959">
                  <a:extLst>
                    <a:ext uri="{9D8B030D-6E8A-4147-A177-3AD203B41FA5}">
                      <a16:colId xmlns:a16="http://schemas.microsoft.com/office/drawing/2014/main" val="3245868769"/>
                    </a:ext>
                  </a:extLst>
                </a:gridCol>
              </a:tblGrid>
              <a:tr h="18694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037057"/>
                  </a:ext>
                </a:extLst>
              </a:tr>
              <a:tr h="18694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809932"/>
                  </a:ext>
                </a:extLst>
              </a:tr>
              <a:tr h="18694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425068"/>
                  </a:ext>
                </a:extLst>
              </a:tr>
            </a:tbl>
          </a:graphicData>
        </a:graphic>
      </p:graphicFrame>
      <p:pic>
        <p:nvPicPr>
          <p:cNvPr id="8" name="Picture 2" descr="Unforgettable cliparts | Printable Treasure Chest Images Clipart ...">
            <a:extLst>
              <a:ext uri="{FF2B5EF4-FFF2-40B4-BE49-F238E27FC236}">
                <a16:creationId xmlns:a16="http://schemas.microsoft.com/office/drawing/2014/main" id="{7D6BBD23-ECC0-4A4B-80A8-6BBBAFE6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92" y="5118533"/>
            <a:ext cx="1300572" cy="137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Unforgettable cliparts | Printable Treasure Chest Images Clipart ...">
            <a:extLst>
              <a:ext uri="{FF2B5EF4-FFF2-40B4-BE49-F238E27FC236}">
                <a16:creationId xmlns:a16="http://schemas.microsoft.com/office/drawing/2014/main" id="{30BFB018-49A7-47B1-AD76-E2906936E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451" y="3121461"/>
            <a:ext cx="1300572" cy="137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Unforgettable cliparts | Printable Treasure Chest Images Clipart ...">
            <a:extLst>
              <a:ext uri="{FF2B5EF4-FFF2-40B4-BE49-F238E27FC236}">
                <a16:creationId xmlns:a16="http://schemas.microsoft.com/office/drawing/2014/main" id="{B56E300E-1C35-4DF0-AD77-0AAF9ADD7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92" y="1313199"/>
            <a:ext cx="1300572" cy="137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7BC38E79-84C3-42CC-84B9-62E3017D3654}"/>
              </a:ext>
            </a:extLst>
          </p:cNvPr>
          <p:cNvSpPr/>
          <p:nvPr/>
        </p:nvSpPr>
        <p:spPr>
          <a:xfrm>
            <a:off x="3386155" y="-43667"/>
            <a:ext cx="38395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6000" b="1" dirty="0"/>
              <a:t>מְגַלִּים מִלִּים</a:t>
            </a:r>
          </a:p>
        </p:txBody>
      </p:sp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7CA8DC97-8C4D-4427-8527-05DC9B05DD7C}"/>
              </a:ext>
            </a:extLst>
          </p:cNvPr>
          <p:cNvSpPr/>
          <p:nvPr/>
        </p:nvSpPr>
        <p:spPr>
          <a:xfrm>
            <a:off x="450129" y="1214835"/>
            <a:ext cx="2349248" cy="15052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</a:rPr>
              <a:t>כְּלַבְלַב</a:t>
            </a:r>
          </a:p>
          <a:p>
            <a:pPr algn="ctr"/>
            <a:endParaRPr lang="he-IL" dirty="0"/>
          </a:p>
        </p:txBody>
      </p:sp>
      <p:sp>
        <p:nvSpPr>
          <p:cNvPr id="15" name="מלבן: פינות מעוגלות 14">
            <a:extLst>
              <a:ext uri="{FF2B5EF4-FFF2-40B4-BE49-F238E27FC236}">
                <a16:creationId xmlns:a16="http://schemas.microsoft.com/office/drawing/2014/main" id="{319CB199-D9C8-453F-8790-A4D3879F13F5}"/>
              </a:ext>
            </a:extLst>
          </p:cNvPr>
          <p:cNvSpPr/>
          <p:nvPr/>
        </p:nvSpPr>
        <p:spPr>
          <a:xfrm>
            <a:off x="3672247" y="1192959"/>
            <a:ext cx="2349248" cy="15052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</a:rPr>
              <a:t>כֶּלֶב</a:t>
            </a:r>
          </a:p>
        </p:txBody>
      </p:sp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A4095771-F845-45AE-A022-11472A1D1C7F}"/>
              </a:ext>
            </a:extLst>
          </p:cNvPr>
          <p:cNvSpPr/>
          <p:nvPr/>
        </p:nvSpPr>
        <p:spPr>
          <a:xfrm>
            <a:off x="6939588" y="1249115"/>
            <a:ext cx="2349248" cy="15052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</a:rPr>
              <a:t>כַּלְבִּי</a:t>
            </a:r>
          </a:p>
        </p:txBody>
      </p:sp>
      <p:sp>
        <p:nvSpPr>
          <p:cNvPr id="17" name="מלבן: פינות מעוגלות 16">
            <a:extLst>
              <a:ext uri="{FF2B5EF4-FFF2-40B4-BE49-F238E27FC236}">
                <a16:creationId xmlns:a16="http://schemas.microsoft.com/office/drawing/2014/main" id="{B3836043-E0E0-4F67-B689-CFC032BDB10E}"/>
              </a:ext>
            </a:extLst>
          </p:cNvPr>
          <p:cNvSpPr/>
          <p:nvPr/>
        </p:nvSpPr>
        <p:spPr>
          <a:xfrm>
            <a:off x="372508" y="3095333"/>
            <a:ext cx="2349248" cy="15052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</a:rPr>
              <a:t>מִשְׂחָק</a:t>
            </a:r>
          </a:p>
        </p:txBody>
      </p:sp>
      <p:sp>
        <p:nvSpPr>
          <p:cNvPr id="19" name="מלבן: פינות מעוגלות 18">
            <a:extLst>
              <a:ext uri="{FF2B5EF4-FFF2-40B4-BE49-F238E27FC236}">
                <a16:creationId xmlns:a16="http://schemas.microsoft.com/office/drawing/2014/main" id="{9C279B35-E98B-4D9D-8381-920C8D083C94}"/>
              </a:ext>
            </a:extLst>
          </p:cNvPr>
          <p:cNvSpPr/>
          <p:nvPr/>
        </p:nvSpPr>
        <p:spPr>
          <a:xfrm>
            <a:off x="6898903" y="3095332"/>
            <a:ext cx="2349248" cy="15052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</a:rPr>
              <a:t>מִשְׂחָקִים</a:t>
            </a:r>
            <a:endParaRPr lang="he-IL" sz="4800" dirty="0"/>
          </a:p>
        </p:txBody>
      </p:sp>
      <p:sp>
        <p:nvSpPr>
          <p:cNvPr id="20" name="מלבן: פינות מעוגלות 19">
            <a:extLst>
              <a:ext uri="{FF2B5EF4-FFF2-40B4-BE49-F238E27FC236}">
                <a16:creationId xmlns:a16="http://schemas.microsoft.com/office/drawing/2014/main" id="{D1A84EC6-AF12-4BAC-962A-9384AE3C6D88}"/>
              </a:ext>
            </a:extLst>
          </p:cNvPr>
          <p:cNvSpPr/>
          <p:nvPr/>
        </p:nvSpPr>
        <p:spPr>
          <a:xfrm>
            <a:off x="413193" y="5019929"/>
            <a:ext cx="2349248" cy="15052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</a:rPr>
              <a:t>חִבּוּר</a:t>
            </a:r>
          </a:p>
        </p:txBody>
      </p:sp>
      <p:sp>
        <p:nvSpPr>
          <p:cNvPr id="21" name="מלבן: פינות מעוגלות 20">
            <a:extLst>
              <a:ext uri="{FF2B5EF4-FFF2-40B4-BE49-F238E27FC236}">
                <a16:creationId xmlns:a16="http://schemas.microsoft.com/office/drawing/2014/main" id="{138A1C48-838F-4937-8701-5177CF2773B6}"/>
              </a:ext>
            </a:extLst>
          </p:cNvPr>
          <p:cNvSpPr/>
          <p:nvPr/>
        </p:nvSpPr>
        <p:spPr>
          <a:xfrm>
            <a:off x="3653603" y="4985599"/>
            <a:ext cx="2349248" cy="15052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</a:rPr>
              <a:t>חָבֵר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35273117-842A-4D4E-8ADE-8DB144199919}"/>
              </a:ext>
            </a:extLst>
          </p:cNvPr>
          <p:cNvSpPr txBox="1"/>
          <p:nvPr/>
        </p:nvSpPr>
        <p:spPr>
          <a:xfrm>
            <a:off x="9226622" y="1004329"/>
            <a:ext cx="38504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dirty="0"/>
              <a:t>1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AE094192-9055-441F-B4D6-D9EB2832F4FB}"/>
              </a:ext>
            </a:extLst>
          </p:cNvPr>
          <p:cNvSpPr txBox="1"/>
          <p:nvPr/>
        </p:nvSpPr>
        <p:spPr>
          <a:xfrm>
            <a:off x="6099786" y="1004329"/>
            <a:ext cx="38504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dirty="0"/>
              <a:t>2</a:t>
            </a: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84DC982D-71DF-4B80-8BCE-828E5D7E4D1C}"/>
              </a:ext>
            </a:extLst>
          </p:cNvPr>
          <p:cNvSpPr txBox="1"/>
          <p:nvPr/>
        </p:nvSpPr>
        <p:spPr>
          <a:xfrm>
            <a:off x="3001113" y="1004329"/>
            <a:ext cx="38504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dirty="0"/>
              <a:t>3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C30AB48C-470C-4B6A-9F11-1749F5DA42B7}"/>
              </a:ext>
            </a:extLst>
          </p:cNvPr>
          <p:cNvSpPr txBox="1"/>
          <p:nvPr/>
        </p:nvSpPr>
        <p:spPr>
          <a:xfrm>
            <a:off x="9288836" y="2911115"/>
            <a:ext cx="38504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dirty="0"/>
              <a:t>4</a:t>
            </a: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69CBF59A-1AFF-4790-B8BF-2E77E3F909CE}"/>
              </a:ext>
            </a:extLst>
          </p:cNvPr>
          <p:cNvSpPr txBox="1"/>
          <p:nvPr/>
        </p:nvSpPr>
        <p:spPr>
          <a:xfrm>
            <a:off x="6162000" y="2911115"/>
            <a:ext cx="38504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dirty="0"/>
              <a:t>5</a:t>
            </a: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3245DBE6-3F7C-423D-87CE-C126725C7EF6}"/>
              </a:ext>
            </a:extLst>
          </p:cNvPr>
          <p:cNvSpPr txBox="1"/>
          <p:nvPr/>
        </p:nvSpPr>
        <p:spPr>
          <a:xfrm>
            <a:off x="3063327" y="2911115"/>
            <a:ext cx="38504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dirty="0"/>
              <a:t>6</a:t>
            </a: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C4158A76-BCFB-4E95-BBB9-EA4B5D18CEB0}"/>
              </a:ext>
            </a:extLst>
          </p:cNvPr>
          <p:cNvSpPr txBox="1"/>
          <p:nvPr/>
        </p:nvSpPr>
        <p:spPr>
          <a:xfrm>
            <a:off x="9269025" y="4754880"/>
            <a:ext cx="38504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dirty="0"/>
              <a:t>7</a:t>
            </a: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ECBCA2BE-C4FD-461C-A70E-7F2B4A71295A}"/>
              </a:ext>
            </a:extLst>
          </p:cNvPr>
          <p:cNvSpPr txBox="1"/>
          <p:nvPr/>
        </p:nvSpPr>
        <p:spPr>
          <a:xfrm>
            <a:off x="6142189" y="4754880"/>
            <a:ext cx="38504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dirty="0"/>
              <a:t>8</a:t>
            </a:r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2E2E2362-BBAD-4634-BC7E-657964F10660}"/>
              </a:ext>
            </a:extLst>
          </p:cNvPr>
          <p:cNvSpPr txBox="1"/>
          <p:nvPr/>
        </p:nvSpPr>
        <p:spPr>
          <a:xfrm>
            <a:off x="3043516" y="4754880"/>
            <a:ext cx="38504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dirty="0"/>
              <a:t>9</a:t>
            </a:r>
          </a:p>
        </p:txBody>
      </p:sp>
      <p:sp>
        <p:nvSpPr>
          <p:cNvPr id="33" name="מלבן: פינות מעוגלות 32">
            <a:extLst>
              <a:ext uri="{FF2B5EF4-FFF2-40B4-BE49-F238E27FC236}">
                <a16:creationId xmlns:a16="http://schemas.microsoft.com/office/drawing/2014/main" id="{0149B949-BA90-4D44-8CE9-4E2BF399E50C}"/>
              </a:ext>
            </a:extLst>
          </p:cNvPr>
          <p:cNvSpPr/>
          <p:nvPr/>
        </p:nvSpPr>
        <p:spPr>
          <a:xfrm>
            <a:off x="3687798" y="3089279"/>
            <a:ext cx="2349248" cy="15052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</a:rPr>
              <a:t>מְשַׂחֵק</a:t>
            </a:r>
          </a:p>
        </p:txBody>
      </p:sp>
      <p:sp>
        <p:nvSpPr>
          <p:cNvPr id="34" name="מלבן: פינות מעוגלות 33">
            <a:extLst>
              <a:ext uri="{FF2B5EF4-FFF2-40B4-BE49-F238E27FC236}">
                <a16:creationId xmlns:a16="http://schemas.microsoft.com/office/drawing/2014/main" id="{301C4ECA-EE64-4DCC-9DDD-87EBB46A1306}"/>
              </a:ext>
            </a:extLst>
          </p:cNvPr>
          <p:cNvSpPr/>
          <p:nvPr/>
        </p:nvSpPr>
        <p:spPr>
          <a:xfrm>
            <a:off x="6939588" y="4990364"/>
            <a:ext cx="2349248" cy="15052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</a:rPr>
              <a:t>חֲבֵרִי</a:t>
            </a:r>
          </a:p>
          <a:p>
            <a:pPr algn="ctr"/>
            <a:endParaRPr lang="he-IL" dirty="0"/>
          </a:p>
        </p:txBody>
      </p:sp>
      <p:pic>
        <p:nvPicPr>
          <p:cNvPr id="32" name="תמונה 31">
            <a:extLst>
              <a:ext uri="{FF2B5EF4-FFF2-40B4-BE49-F238E27FC236}">
                <a16:creationId xmlns:a16="http://schemas.microsoft.com/office/drawing/2014/main" id="{3BD2766E-2426-46BC-84B1-3365F5111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376" y="120922"/>
            <a:ext cx="952500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0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7E3AE28D-B4FF-4B63-B947-9DF53A483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84" y="106532"/>
            <a:ext cx="9253478" cy="6644931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3A8C2E2A-0664-4303-BBB3-1E8F79E60177}"/>
              </a:ext>
            </a:extLst>
          </p:cNvPr>
          <p:cNvSpPr/>
          <p:nvPr/>
        </p:nvSpPr>
        <p:spPr>
          <a:xfrm>
            <a:off x="69669" y="41364"/>
            <a:ext cx="9762308" cy="67752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29061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98749B7A-1D1E-4A89-9C49-33A71C27004E}"/>
              </a:ext>
            </a:extLst>
          </p:cNvPr>
          <p:cNvSpPr/>
          <p:nvPr/>
        </p:nvSpPr>
        <p:spPr>
          <a:xfrm>
            <a:off x="3051266" y="195165"/>
            <a:ext cx="4953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e-IL" sz="4000" dirty="0"/>
              <a:t>חָבֵר</a:t>
            </a:r>
          </a:p>
        </p:txBody>
      </p:sp>
      <p:pic>
        <p:nvPicPr>
          <p:cNvPr id="5" name="Picture 4" descr="×ª××× × ×§×©××¨×">
            <a:extLst>
              <a:ext uri="{FF2B5EF4-FFF2-40B4-BE49-F238E27FC236}">
                <a16:creationId xmlns:a16="http://schemas.microsoft.com/office/drawing/2014/main" id="{773557C1-A628-42AF-9332-5A9CF3477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108"/>
          <a:stretch/>
        </p:blipFill>
        <p:spPr bwMode="auto">
          <a:xfrm>
            <a:off x="3973097" y="1168914"/>
            <a:ext cx="3411772" cy="540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832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10+ Dog Clipart Vectors | Download Free Vector Art &amp; Graphics ...">
            <a:extLst>
              <a:ext uri="{FF2B5EF4-FFF2-40B4-BE49-F238E27FC236}">
                <a16:creationId xmlns:a16="http://schemas.microsoft.com/office/drawing/2014/main" id="{1C11DAD4-B39D-4169-B4FE-73D845944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664" y="1316315"/>
            <a:ext cx="5041720" cy="504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98749B7A-1D1E-4A89-9C49-33A71C27004E}"/>
              </a:ext>
            </a:extLst>
          </p:cNvPr>
          <p:cNvSpPr/>
          <p:nvPr/>
        </p:nvSpPr>
        <p:spPr>
          <a:xfrm>
            <a:off x="3051266" y="195165"/>
            <a:ext cx="4953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e-IL" sz="4000" dirty="0"/>
              <a:t>כֶּלֶב</a:t>
            </a:r>
          </a:p>
        </p:txBody>
      </p:sp>
    </p:spTree>
    <p:extLst>
      <p:ext uri="{BB962C8B-B14F-4D97-AF65-F5344CB8AC3E}">
        <p14:creationId xmlns:p14="http://schemas.microsoft.com/office/powerpoint/2010/main" val="1819184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98749B7A-1D1E-4A89-9C49-33A71C27004E}"/>
              </a:ext>
            </a:extLst>
          </p:cNvPr>
          <p:cNvSpPr/>
          <p:nvPr/>
        </p:nvSpPr>
        <p:spPr>
          <a:xfrm>
            <a:off x="3051266" y="195165"/>
            <a:ext cx="4953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e-IL" sz="4000" dirty="0"/>
              <a:t>מְשַׂחֵק</a:t>
            </a:r>
          </a:p>
        </p:txBody>
      </p:sp>
      <p:pic>
        <p:nvPicPr>
          <p:cNvPr id="3074" name="Picture 2" descr="Dog playing clipart 7 » Clipart Station">
            <a:extLst>
              <a:ext uri="{FF2B5EF4-FFF2-40B4-BE49-F238E27FC236}">
                <a16:creationId xmlns:a16="http://schemas.microsoft.com/office/drawing/2014/main" id="{A75FBC2B-E3DD-470C-A37E-E967CFC1B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49" y="1577074"/>
            <a:ext cx="6051913" cy="447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889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98749B7A-1D1E-4A89-9C49-33A71C27004E}"/>
              </a:ext>
            </a:extLst>
          </p:cNvPr>
          <p:cNvSpPr/>
          <p:nvPr/>
        </p:nvSpPr>
        <p:spPr>
          <a:xfrm>
            <a:off x="3051266" y="195165"/>
            <a:ext cx="4953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e-IL" sz="4000" dirty="0"/>
              <a:t>גֶּשֶׁם</a:t>
            </a:r>
          </a:p>
        </p:txBody>
      </p:sp>
      <p:pic>
        <p:nvPicPr>
          <p:cNvPr id="1034" name="Picture 10" descr="Free Rain Cliparts, Download Free Clip Art, Free Clip Art on ...">
            <a:extLst>
              <a:ext uri="{FF2B5EF4-FFF2-40B4-BE49-F238E27FC236}">
                <a16:creationId xmlns:a16="http://schemas.microsoft.com/office/drawing/2014/main" id="{D5D9A69B-908F-48BF-8244-BB5122444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097" y="1678577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662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98749B7A-1D1E-4A89-9C49-33A71C27004E}"/>
              </a:ext>
            </a:extLst>
          </p:cNvPr>
          <p:cNvSpPr/>
          <p:nvPr/>
        </p:nvSpPr>
        <p:spPr>
          <a:xfrm>
            <a:off x="3051266" y="195165"/>
            <a:ext cx="4953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e-IL" sz="4000" dirty="0"/>
              <a:t>אוֹהֶבֶת</a:t>
            </a:r>
          </a:p>
        </p:txBody>
      </p:sp>
      <p:pic>
        <p:nvPicPr>
          <p:cNvPr id="5126" name="Picture 6" descr="Click Here To Purchase A Gift Certificate - Dog Love Clipart ...">
            <a:extLst>
              <a:ext uri="{FF2B5EF4-FFF2-40B4-BE49-F238E27FC236}">
                <a16:creationId xmlns:a16="http://schemas.microsoft.com/office/drawing/2014/main" id="{6B4F96B1-F996-46C0-8DE0-2B89D8799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20" y="1668100"/>
            <a:ext cx="3810000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571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98749B7A-1D1E-4A89-9C49-33A71C27004E}"/>
              </a:ext>
            </a:extLst>
          </p:cNvPr>
          <p:cNvSpPr/>
          <p:nvPr/>
        </p:nvSpPr>
        <p:spPr>
          <a:xfrm>
            <a:off x="3051266" y="195165"/>
            <a:ext cx="4953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e-IL" sz="4000" dirty="0"/>
              <a:t>רוֹאֶה</a:t>
            </a:r>
          </a:p>
        </p:txBody>
      </p:sp>
      <p:pic>
        <p:nvPicPr>
          <p:cNvPr id="9218" name="Picture 2" descr="Looking clipart boy, Looking boy Transparent FREE for download on ...">
            <a:extLst>
              <a:ext uri="{FF2B5EF4-FFF2-40B4-BE49-F238E27FC236}">
                <a16:creationId xmlns:a16="http://schemas.microsoft.com/office/drawing/2014/main" id="{07558A62-65E0-4FDE-90A6-B525A650D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734" y="776968"/>
            <a:ext cx="5715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782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98749B7A-1D1E-4A89-9C49-33A71C27004E}"/>
              </a:ext>
            </a:extLst>
          </p:cNvPr>
          <p:cNvSpPr/>
          <p:nvPr/>
        </p:nvSpPr>
        <p:spPr>
          <a:xfrm>
            <a:off x="3051266" y="195165"/>
            <a:ext cx="4953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e-IL" sz="4000" dirty="0"/>
              <a:t>אַיֶּלֶת </a:t>
            </a:r>
          </a:p>
        </p:txBody>
      </p:sp>
      <p:pic>
        <p:nvPicPr>
          <p:cNvPr id="4" name="Picture 24" descr="×ª××× × ×§×©××¨×">
            <a:extLst>
              <a:ext uri="{FF2B5EF4-FFF2-40B4-BE49-F238E27FC236}">
                <a16:creationId xmlns:a16="http://schemas.microsoft.com/office/drawing/2014/main" id="{3C3987B2-CDCB-4C37-9BBC-AA154ECCC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13" y="721979"/>
            <a:ext cx="2589047" cy="581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13121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983</TotalTime>
  <Words>206</Words>
  <Application>Microsoft Office PowerPoint</Application>
  <PresentationFormat>נייר A4 ‏(210x297 מ"מ)</PresentationFormat>
  <Paragraphs>57</Paragraphs>
  <Slides>13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Or Hindi</dc:creator>
  <cp:lastModifiedBy>Or Hindi</cp:lastModifiedBy>
  <cp:revision>317</cp:revision>
  <dcterms:created xsi:type="dcterms:W3CDTF">2020-03-15T12:12:59Z</dcterms:created>
  <dcterms:modified xsi:type="dcterms:W3CDTF">2020-04-28T14:38:51Z</dcterms:modified>
</cp:coreProperties>
</file>