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1" r:id="rId2"/>
    <p:sldId id="256" r:id="rId3"/>
    <p:sldId id="258" r:id="rId4"/>
    <p:sldId id="274" r:id="rId5"/>
    <p:sldId id="277" r:id="rId6"/>
    <p:sldId id="279" r:id="rId7"/>
    <p:sldId id="281" r:id="rId8"/>
    <p:sldId id="283" r:id="rId9"/>
    <p:sldId id="285" r:id="rId10"/>
    <p:sldId id="267" r:id="rId11"/>
    <p:sldId id="268" r:id="rId12"/>
    <p:sldId id="269" r:id="rId13"/>
    <p:sldId id="270" r:id="rId14"/>
    <p:sldId id="271" r:id="rId15"/>
    <p:sldId id="287" r:id="rId16"/>
    <p:sldId id="273" r:id="rId17"/>
    <p:sldId id="288" r:id="rId1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2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2051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35982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21751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4081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9358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44338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7768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2288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95510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4975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91729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35E0-90CE-45C0-9EC3-1689C1E20C6A}" type="datetimeFigureOut">
              <a:rPr lang="he-IL" smtClean="0"/>
              <a:t>ז'/ניסן/תש"פ</a:t>
            </a:fld>
            <a:endParaRPr lang="he-I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8707D-9625-4560-B0D9-18A7609D9EE2}" type="slidenum">
              <a:rPr lang="he-IL" smtClean="0"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54570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FFAE058-ECFA-432D-8D46-EBBC2568B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0"/>
            <a:ext cx="9906000" cy="683444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6D22E89-7894-4379-8ADE-57F7CC99DDE6}"/>
              </a:ext>
            </a:extLst>
          </p:cNvPr>
          <p:cNvSpPr txBox="1"/>
          <p:nvPr/>
        </p:nvSpPr>
        <p:spPr>
          <a:xfrm>
            <a:off x="5168598" y="1324662"/>
            <a:ext cx="4043094" cy="30056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2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שְׁאֵ</a:t>
            </a:r>
            <a:r>
              <a:rPr lang="he-IL" sz="1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לָ</a:t>
            </a:r>
            <a:r>
              <a:rPr lang="he-IL" sz="120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9B4E6A5-2BC4-4ED3-8D8B-CAC2B1A5686B}"/>
              </a:ext>
            </a:extLst>
          </p:cNvPr>
          <p:cNvSpPr txBox="1"/>
          <p:nvPr/>
        </p:nvSpPr>
        <p:spPr>
          <a:xfrm rot="20987866">
            <a:off x="5284911" y="6441"/>
            <a:ext cx="3466013" cy="211545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10000" b="1" dirty="0">
                <a:solidFill>
                  <a:srgbClr val="FF0000"/>
                </a:solidFill>
              </a:rPr>
              <a:t>מִשְׁפָּט</a:t>
            </a:r>
          </a:p>
        </p:txBody>
      </p:sp>
    </p:spTree>
    <p:extLst>
      <p:ext uri="{BB962C8B-B14F-4D97-AF65-F5344CB8AC3E}">
        <p14:creationId xmlns:p14="http://schemas.microsoft.com/office/powerpoint/2010/main" val="2137462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A885CEF1-8F41-4FCF-AA45-CB62DC30E38E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CBEFE77F-333E-43C5-B77E-2FB93454930F}"/>
              </a:ext>
            </a:extLst>
          </p:cNvPr>
          <p:cNvSpPr txBox="1"/>
          <p:nvPr/>
        </p:nvSpPr>
        <p:spPr>
          <a:xfrm>
            <a:off x="1820091" y="531221"/>
            <a:ext cx="6550671" cy="54604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3600" dirty="0"/>
              <a:t>1. אֵיךְ יוֹדְעִים שֶׁבָּא אָבִיב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2. אֲנִי אוֹהֵב אֶת הַכִּתָּה שֶׁלִּי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3. כַּמָּה אֶצְבָּעוֹת יֵשׁ בְּכַּף הַיָּד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4. לְאָן נוֹסְעִים בְּשַּׁבָּת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5. מָצָאתִי צָב בַּגַּן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4D4B496F-D571-42FB-A9D9-9759BFF2DC05}"/>
              </a:ext>
            </a:extLst>
          </p:cNvPr>
          <p:cNvSpPr/>
          <p:nvPr/>
        </p:nvSpPr>
        <p:spPr>
          <a:xfrm>
            <a:off x="3274423" y="940526"/>
            <a:ext cx="635726" cy="6396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32B75DF-2ECE-477F-8484-FEAC4098129D}"/>
              </a:ext>
            </a:extLst>
          </p:cNvPr>
          <p:cNvSpPr/>
          <p:nvPr/>
        </p:nvSpPr>
        <p:spPr>
          <a:xfrm>
            <a:off x="2864329" y="2011085"/>
            <a:ext cx="635726" cy="6396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CECD89FA-2B6E-48CF-AC91-5ED8E0504A42}"/>
              </a:ext>
            </a:extLst>
          </p:cNvPr>
          <p:cNvSpPr/>
          <p:nvPr/>
        </p:nvSpPr>
        <p:spPr>
          <a:xfrm>
            <a:off x="2524695" y="3146270"/>
            <a:ext cx="635726" cy="6396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C7D47FAF-25F2-42F2-B8BD-538962FA7920}"/>
              </a:ext>
            </a:extLst>
          </p:cNvPr>
          <p:cNvSpPr/>
          <p:nvPr/>
        </p:nvSpPr>
        <p:spPr>
          <a:xfrm>
            <a:off x="3884023" y="4231432"/>
            <a:ext cx="635726" cy="6396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008AF0EC-E407-4903-A1E6-7D46D9D9B9FB}"/>
              </a:ext>
            </a:extLst>
          </p:cNvPr>
          <p:cNvSpPr/>
          <p:nvPr/>
        </p:nvSpPr>
        <p:spPr>
          <a:xfrm>
            <a:off x="4613366" y="5395444"/>
            <a:ext cx="635726" cy="6396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DD1C6DF7-0CF1-483F-8C5F-BF1B386B8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" y="5968063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00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A885CEF1-8F41-4FCF-AA45-CB62DC30E38E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9797B9C8-53D4-4D75-894E-C4672C17A5FA}"/>
              </a:ext>
            </a:extLst>
          </p:cNvPr>
          <p:cNvSpPr txBox="1"/>
          <p:nvPr/>
        </p:nvSpPr>
        <p:spPr>
          <a:xfrm>
            <a:off x="1541417" y="517692"/>
            <a:ext cx="7316489" cy="54604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3600" dirty="0"/>
              <a:t>6. רָאִיתִי קוֹף בְּגַן חַיּוֹת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7. אֵיפֹה פּוֹרְחוֹת כַּלָּנִיּוֹת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8. מִי אָכַל אֶת הַפִּיצָה שֶׁלִּי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9. קָטַפְתִּי כַּלָּנִית אֲדֻמָּה</a:t>
            </a:r>
          </a:p>
          <a:p>
            <a:pPr algn="r">
              <a:lnSpc>
                <a:spcPct val="200000"/>
              </a:lnSpc>
            </a:pPr>
            <a:r>
              <a:rPr lang="he-IL" sz="3600" dirty="0"/>
              <a:t>10. מָתַי הוֹלְכִים לִרְאוֹת אֶת סָבְתָא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BFF8C807-9002-4376-8344-5A5CD74D8FC5}"/>
              </a:ext>
            </a:extLst>
          </p:cNvPr>
          <p:cNvSpPr/>
          <p:nvPr/>
        </p:nvSpPr>
        <p:spPr>
          <a:xfrm>
            <a:off x="4127864" y="919861"/>
            <a:ext cx="628780" cy="651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86C1DAF-7B0C-4609-85B1-FB59E371CDA9}"/>
              </a:ext>
            </a:extLst>
          </p:cNvPr>
          <p:cNvSpPr/>
          <p:nvPr/>
        </p:nvSpPr>
        <p:spPr>
          <a:xfrm>
            <a:off x="3988527" y="1996509"/>
            <a:ext cx="628780" cy="651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8478D60C-57E5-474E-8269-A55E0CDD85D7}"/>
              </a:ext>
            </a:extLst>
          </p:cNvPr>
          <p:cNvSpPr/>
          <p:nvPr/>
        </p:nvSpPr>
        <p:spPr>
          <a:xfrm>
            <a:off x="3648893" y="3103031"/>
            <a:ext cx="628780" cy="651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7F9F333-F8A2-41C8-BE7A-79C94F5BC8AC}"/>
              </a:ext>
            </a:extLst>
          </p:cNvPr>
          <p:cNvSpPr/>
          <p:nvPr/>
        </p:nvSpPr>
        <p:spPr>
          <a:xfrm>
            <a:off x="4127864" y="4213038"/>
            <a:ext cx="628780" cy="651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C2D3398-213E-4B02-B542-88BED167E253}"/>
              </a:ext>
            </a:extLst>
          </p:cNvPr>
          <p:cNvSpPr/>
          <p:nvPr/>
        </p:nvSpPr>
        <p:spPr>
          <a:xfrm>
            <a:off x="2175381" y="5298732"/>
            <a:ext cx="628780" cy="6519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4" name="אליפסה 13">
            <a:extLst>
              <a:ext uri="{FF2B5EF4-FFF2-40B4-BE49-F238E27FC236}">
                <a16:creationId xmlns:a16="http://schemas.microsoft.com/office/drawing/2014/main" id="{E1F2C243-1651-46CC-8CD0-28C829FA467F}"/>
              </a:ext>
            </a:extLst>
          </p:cNvPr>
          <p:cNvSpPr/>
          <p:nvPr/>
        </p:nvSpPr>
        <p:spPr>
          <a:xfrm>
            <a:off x="172998" y="6065138"/>
            <a:ext cx="718447" cy="6883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66554085-F6C9-4F6F-8B2D-1051642D3F94}"/>
              </a:ext>
            </a:extLst>
          </p:cNvPr>
          <p:cNvSpPr/>
          <p:nvPr/>
        </p:nvSpPr>
        <p:spPr>
          <a:xfrm>
            <a:off x="207817" y="6101573"/>
            <a:ext cx="665872" cy="628706"/>
          </a:xfrm>
          <a:prstGeom prst="ellipse">
            <a:avLst/>
          </a:prstGeom>
          <a:noFill/>
          <a:ln w="1905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7191F9DC-B3F8-496B-B43F-3EA947025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423" y="6170431"/>
            <a:ext cx="496932" cy="531072"/>
          </a:xfrm>
          <a:prstGeom prst="rect">
            <a:avLst/>
          </a:prstGeom>
        </p:spPr>
      </p:pic>
      <p:sp>
        <p:nvSpPr>
          <p:cNvPr id="17" name="TextBox 5">
            <a:extLst>
              <a:ext uri="{FF2B5EF4-FFF2-40B4-BE49-F238E27FC236}">
                <a16:creationId xmlns:a16="http://schemas.microsoft.com/office/drawing/2014/main" id="{F66222F4-A022-47F2-86EE-686F023184AA}"/>
              </a:ext>
            </a:extLst>
          </p:cNvPr>
          <p:cNvSpPr txBox="1"/>
          <p:nvPr/>
        </p:nvSpPr>
        <p:spPr>
          <a:xfrm>
            <a:off x="876641" y="6312707"/>
            <a:ext cx="1160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sz="1600" dirty="0">
                <a:ln w="0"/>
                <a:effectLst>
                  <a:glow rad="101600">
                    <a:srgbClr val="FF66CC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oav Cursive" panose="00000400000000000000" pitchFamily="2" charset="-79"/>
                <a:cs typeface="Hofesh" panose="00000400000000000000" pitchFamily="2" charset="-79"/>
              </a:rPr>
              <a:t> </a:t>
            </a:r>
            <a:r>
              <a:rPr lang="he-IL" sz="1600" dirty="0">
                <a:ln w="0"/>
                <a:effectLst>
                  <a:glow rad="101600">
                    <a:srgbClr val="FF66CC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Yoav Cursive" panose="00000400000000000000" pitchFamily="2" charset="-79"/>
                <a:cs typeface="Cafe" pitchFamily="2" charset="-79"/>
              </a:rPr>
              <a:t>מורה באהבה</a:t>
            </a:r>
            <a:endParaRPr lang="en-US" sz="1600" dirty="0">
              <a:ln w="0"/>
              <a:effectLst>
                <a:glow rad="101600">
                  <a:srgbClr val="FF66CC">
                    <a:alpha val="60000"/>
                  </a:srgb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uhaus 93" panose="04030905020B02020C02" pitchFamily="82" charset="0"/>
              <a:cs typeface="Cafe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64505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תוצאת תמונה עבור דפקשלןמע clipart">
            <a:extLst>
              <a:ext uri="{FF2B5EF4-FFF2-40B4-BE49-F238E27FC236}">
                <a16:creationId xmlns:a16="http://schemas.microsoft.com/office/drawing/2014/main" id="{CBFEBF10-5AE2-48F3-BB7E-F9F69235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1"/>
          <a:stretch/>
        </p:blipFill>
        <p:spPr bwMode="auto">
          <a:xfrm>
            <a:off x="2038349" y="2832150"/>
            <a:ext cx="5834200" cy="3938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C234902-2EA9-487A-8A84-A2B422977A11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3293FB1-7A34-4213-9BAA-76AE61ED18CC}"/>
              </a:ext>
            </a:extLst>
          </p:cNvPr>
          <p:cNvSpPr txBox="1"/>
          <p:nvPr/>
        </p:nvSpPr>
        <p:spPr>
          <a:xfrm>
            <a:off x="130911" y="-169382"/>
            <a:ext cx="9448780" cy="13062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6000" b="1" dirty="0">
                <a:solidFill>
                  <a:srgbClr val="0070C0"/>
                </a:solidFill>
              </a:rPr>
              <a:t>וּמָה קוֹרֶה כְּשֶׁמְּדַבְּרִים?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9A1CF5E-693B-4095-A236-0C590BFCD6B6}"/>
              </a:ext>
            </a:extLst>
          </p:cNvPr>
          <p:cNvSpPr txBox="1"/>
          <p:nvPr/>
        </p:nvSpPr>
        <p:spPr>
          <a:xfrm>
            <a:off x="130911" y="1251919"/>
            <a:ext cx="9448780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אֵיךְ יוֹדְעִים הַאִם אוֹמְרִים אוֹ שׁוֹאֲלִים?</a:t>
            </a: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CD019D5A-D711-43D9-9D4B-E3D3007FB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3" y="5968063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7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תוצאת תמונה עבור דפקשלןמע clipart">
            <a:extLst>
              <a:ext uri="{FF2B5EF4-FFF2-40B4-BE49-F238E27FC236}">
                <a16:creationId xmlns:a16="http://schemas.microsoft.com/office/drawing/2014/main" id="{CBFEBF10-5AE2-48F3-BB7E-F9F69235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1"/>
          <a:stretch/>
        </p:blipFill>
        <p:spPr bwMode="auto">
          <a:xfrm>
            <a:off x="1820603" y="3737319"/>
            <a:ext cx="4519238" cy="305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C234902-2EA9-487A-8A84-A2B422977A11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B3293FB1-7A34-4213-9BAA-76AE61ED18CC}"/>
              </a:ext>
            </a:extLst>
          </p:cNvPr>
          <p:cNvSpPr txBox="1"/>
          <p:nvPr/>
        </p:nvSpPr>
        <p:spPr>
          <a:xfrm>
            <a:off x="-179071" y="65750"/>
            <a:ext cx="9954160" cy="3244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4400" b="1" dirty="0"/>
              <a:t>כַּאֲשֶׁר אָנוּ מְנַהֲלִים שִׂיחָה וְאָנוּ רוֹצִים לִשְׁאֹל שְׁאֵלָה, </a:t>
            </a:r>
            <a:r>
              <a:rPr lang="he-IL" sz="5400" b="1" dirty="0">
                <a:solidFill>
                  <a:srgbClr val="FF0000"/>
                </a:solidFill>
              </a:rPr>
              <a:t>הַמַּנְגִּינָה</a:t>
            </a:r>
            <a:r>
              <a:rPr lang="he-IL" sz="4400" b="1" dirty="0"/>
              <a:t> בַּדִּבּוּר שֶׁלָּנוּ מִשְׁתַּנֶּה וְכָךְ יוֹדְעִים שֶׁשָּׁאַלְנוּ שְׁאֵלָה. </a:t>
            </a:r>
          </a:p>
        </p:txBody>
      </p:sp>
      <p:pic>
        <p:nvPicPr>
          <p:cNvPr id="17410" name="Picture 2" descr="תוצאת תמונה עבור musical note clipart">
            <a:extLst>
              <a:ext uri="{FF2B5EF4-FFF2-40B4-BE49-F238E27FC236}">
                <a16:creationId xmlns:a16="http://schemas.microsoft.com/office/drawing/2014/main" id="{8D86A7B3-5D3C-4150-8306-40C98B093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439" y="3928178"/>
            <a:ext cx="2865658" cy="12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C3B0E741-74AE-4839-A59C-2515FE05FB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3" y="5968063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29A1CF5E-693B-4095-A236-0C590BFCD6B6}"/>
              </a:ext>
            </a:extLst>
          </p:cNvPr>
          <p:cNvSpPr txBox="1"/>
          <p:nvPr/>
        </p:nvSpPr>
        <p:spPr>
          <a:xfrm>
            <a:off x="-197980" y="-155274"/>
            <a:ext cx="10301959" cy="1593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לְדֻּגְמָה:</a:t>
            </a:r>
          </a:p>
          <a:p>
            <a:pPr algn="ctr">
              <a:lnSpc>
                <a:spcPct val="150000"/>
              </a:lnSpc>
            </a:pPr>
            <a:r>
              <a:rPr lang="he-IL" sz="2400" dirty="0"/>
              <a:t>אֶת הַמִּשְׁפָּט: "הַיּוֹם יוֹם חֲמִישִׁי", נִתָּן לוֹמַר כְּמִשְׁפָּט אוֹ נִתָּן לִשְׁאֹל אוֹתוֹ כִּשְׁאֵלָה.</a:t>
            </a:r>
          </a:p>
        </p:txBody>
      </p:sp>
      <p:pic>
        <p:nvPicPr>
          <p:cNvPr id="16" name="תמונה 15">
            <a:extLst>
              <a:ext uri="{FF2B5EF4-FFF2-40B4-BE49-F238E27FC236}">
                <a16:creationId xmlns:a16="http://schemas.microsoft.com/office/drawing/2014/main" id="{43B7D360-64ED-4541-8735-5C204845D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005" y="6113443"/>
            <a:ext cx="1377761" cy="630501"/>
          </a:xfrm>
          <a:prstGeom prst="rect">
            <a:avLst/>
          </a:prstGeom>
        </p:spPr>
      </p:pic>
      <p:pic>
        <p:nvPicPr>
          <p:cNvPr id="11266" name="Picture 2" descr="תוצאת תמונה עבור דפקשלןמע clipart">
            <a:extLst>
              <a:ext uri="{FF2B5EF4-FFF2-40B4-BE49-F238E27FC236}">
                <a16:creationId xmlns:a16="http://schemas.microsoft.com/office/drawing/2014/main" id="{CBFEBF10-5AE2-48F3-BB7E-F9F69235D7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1"/>
          <a:stretch/>
        </p:blipFill>
        <p:spPr bwMode="auto">
          <a:xfrm>
            <a:off x="130908" y="3648974"/>
            <a:ext cx="4650097" cy="313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מלבן 3">
            <a:extLst>
              <a:ext uri="{FF2B5EF4-FFF2-40B4-BE49-F238E27FC236}">
                <a16:creationId xmlns:a16="http://schemas.microsoft.com/office/drawing/2014/main" id="{9C234902-2EA9-487A-8A84-A2B422977A11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C3BE58F7-EDDC-42CA-AD55-1BEFA7435E21}"/>
              </a:ext>
            </a:extLst>
          </p:cNvPr>
          <p:cNvSpPr txBox="1"/>
          <p:nvPr/>
        </p:nvSpPr>
        <p:spPr>
          <a:xfrm>
            <a:off x="4874486" y="3597128"/>
            <a:ext cx="4900606" cy="23208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 </a:t>
            </a:r>
            <a:r>
              <a:rPr lang="he-IL" sz="4400" b="1" dirty="0">
                <a:solidFill>
                  <a:schemeClr val="accent1">
                    <a:lumMod val="75000"/>
                  </a:schemeClr>
                </a:solidFill>
              </a:rPr>
              <a:t>מָה אַתֶּם חוֹשְׁבִים?</a:t>
            </a:r>
          </a:p>
          <a:p>
            <a:pPr algn="ctr">
              <a:lnSpc>
                <a:spcPct val="150000"/>
              </a:lnSpc>
            </a:pPr>
            <a:r>
              <a:rPr lang="he-IL" sz="2800" dirty="0"/>
              <a:t>מָתַי אָמַרְתִּי אֶת הַמִּשְׁפָּט כְּמִשְׁפָּט רָגִיל וּמָתַי אָמַרְתִּי אוֹתוֹ כִּשְׁאֵלָה?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A5AF8B75-5286-4AFE-BB0F-74D1E212A145}"/>
              </a:ext>
            </a:extLst>
          </p:cNvPr>
          <p:cNvSpPr txBox="1"/>
          <p:nvPr/>
        </p:nvSpPr>
        <p:spPr>
          <a:xfrm>
            <a:off x="2356578" y="1488461"/>
            <a:ext cx="5368812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1. הַיּוֹם יוֹם חֲמִישִׁי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4CBEE268-15D9-41C3-B63F-FF50C2CBB7B3}"/>
              </a:ext>
            </a:extLst>
          </p:cNvPr>
          <p:cNvSpPr txBox="1"/>
          <p:nvPr/>
        </p:nvSpPr>
        <p:spPr>
          <a:xfrm>
            <a:off x="1411068" y="3707661"/>
            <a:ext cx="1301799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/>
              <a:t>הַיּוֹם יוֹם</a:t>
            </a:r>
          </a:p>
          <a:p>
            <a:pPr algn="ctr">
              <a:lnSpc>
                <a:spcPct val="150000"/>
              </a:lnSpc>
            </a:pPr>
            <a:r>
              <a:rPr lang="he-IL" sz="2000" b="1" dirty="0"/>
              <a:t> חֲמִישִׁי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09A9D14C-17FC-4359-B552-092BC1098FDE}"/>
              </a:ext>
            </a:extLst>
          </p:cNvPr>
          <p:cNvSpPr txBox="1"/>
          <p:nvPr/>
        </p:nvSpPr>
        <p:spPr>
          <a:xfrm>
            <a:off x="2625091" y="3711578"/>
            <a:ext cx="1301799" cy="958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000" b="1" dirty="0"/>
              <a:t>הַיּוֹם יוֹם</a:t>
            </a:r>
          </a:p>
          <a:p>
            <a:pPr algn="ctr">
              <a:lnSpc>
                <a:spcPct val="150000"/>
              </a:lnSpc>
            </a:pPr>
            <a:r>
              <a:rPr lang="he-IL" sz="2000" b="1" dirty="0"/>
              <a:t> חֲמִישִׁי?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0410ECA5-9A97-4382-B8F8-01521A9B0A2E}"/>
              </a:ext>
            </a:extLst>
          </p:cNvPr>
          <p:cNvSpPr txBox="1"/>
          <p:nvPr/>
        </p:nvSpPr>
        <p:spPr>
          <a:xfrm>
            <a:off x="2356578" y="2470974"/>
            <a:ext cx="5368812" cy="9825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4400" dirty="0"/>
              <a:t>2. הַיּוֹם יוֹם חֲמִישִׁי</a:t>
            </a:r>
          </a:p>
        </p:txBody>
      </p:sp>
    </p:spTree>
    <p:extLst>
      <p:ext uri="{BB962C8B-B14F-4D97-AF65-F5344CB8AC3E}">
        <p14:creationId xmlns:p14="http://schemas.microsoft.com/office/powerpoint/2010/main" val="377678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>
            <a:extLst>
              <a:ext uri="{FF2B5EF4-FFF2-40B4-BE49-F238E27FC236}">
                <a16:creationId xmlns:a16="http://schemas.microsoft.com/office/drawing/2014/main" id="{57CF2C53-8DC5-427F-9F39-BD8A80301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4933" y="67708"/>
            <a:ext cx="4832414" cy="6722583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AF13CC9-8843-40F6-AFBB-C107085D2A21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F9BD1A2A-0182-4E9C-8809-E43FF835F4FB}"/>
              </a:ext>
            </a:extLst>
          </p:cNvPr>
          <p:cNvSpPr txBox="1"/>
          <p:nvPr/>
        </p:nvSpPr>
        <p:spPr>
          <a:xfrm>
            <a:off x="0" y="153176"/>
            <a:ext cx="5791201" cy="27596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/>
              <a:t>קִרְאוּ אֶת הַמִּשְׁפָּטִים בְּקּוֹל.</a:t>
            </a:r>
          </a:p>
          <a:p>
            <a:pPr algn="ctr"/>
            <a:endParaRPr lang="he-IL" sz="3600" dirty="0"/>
          </a:p>
          <a:p>
            <a:pPr algn="ctr">
              <a:lnSpc>
                <a:spcPct val="150000"/>
              </a:lnSpc>
            </a:pPr>
            <a:r>
              <a:rPr lang="he-IL" sz="3600" dirty="0"/>
              <a:t>אִמְרוּ אוֹתָם פַּעַם כְּמִשְׁפָּט וּפַעַם כִּשְׁאֵלָה.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CAADA60A-81EE-4FDF-9BD1-727308145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58" y="3093693"/>
            <a:ext cx="4829175" cy="3476625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845045E1-D7C8-46D1-986D-123EF776B0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58" y="5970857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2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אליפסה 6">
            <a:extLst>
              <a:ext uri="{FF2B5EF4-FFF2-40B4-BE49-F238E27FC236}">
                <a16:creationId xmlns:a16="http://schemas.microsoft.com/office/drawing/2014/main" id="{09C56192-92D4-4D8F-AFDC-02D31BFE962A}"/>
              </a:ext>
            </a:extLst>
          </p:cNvPr>
          <p:cNvSpPr/>
          <p:nvPr/>
        </p:nvSpPr>
        <p:spPr>
          <a:xfrm>
            <a:off x="7541622" y="2568919"/>
            <a:ext cx="982229" cy="966229"/>
          </a:xfrm>
          <a:prstGeom prst="ellipse">
            <a:avLst/>
          </a:prstGeom>
          <a:solidFill>
            <a:schemeClr val="tx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600" dirty="0"/>
          </a:p>
        </p:txBody>
      </p:sp>
      <p:sp>
        <p:nvSpPr>
          <p:cNvPr id="8" name="אליפסה 7">
            <a:extLst>
              <a:ext uri="{FF2B5EF4-FFF2-40B4-BE49-F238E27FC236}">
                <a16:creationId xmlns:a16="http://schemas.microsoft.com/office/drawing/2014/main" id="{59F399D1-A1D1-4AD7-AE59-25B7295ADA95}"/>
              </a:ext>
            </a:extLst>
          </p:cNvPr>
          <p:cNvSpPr/>
          <p:nvPr/>
        </p:nvSpPr>
        <p:spPr>
          <a:xfrm>
            <a:off x="7541621" y="4189070"/>
            <a:ext cx="982229" cy="966229"/>
          </a:xfrm>
          <a:prstGeom prst="ellipse">
            <a:avLst/>
          </a:prstGeom>
          <a:solidFill>
            <a:schemeClr val="tx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600" dirty="0"/>
          </a:p>
        </p:txBody>
      </p:sp>
      <p:sp>
        <p:nvSpPr>
          <p:cNvPr id="6" name="אליפסה 5">
            <a:extLst>
              <a:ext uri="{FF2B5EF4-FFF2-40B4-BE49-F238E27FC236}">
                <a16:creationId xmlns:a16="http://schemas.microsoft.com/office/drawing/2014/main" id="{95EE49DC-A36D-4936-B3C6-CCF0ABB1529A}"/>
              </a:ext>
            </a:extLst>
          </p:cNvPr>
          <p:cNvSpPr/>
          <p:nvPr/>
        </p:nvSpPr>
        <p:spPr>
          <a:xfrm>
            <a:off x="7541622" y="888274"/>
            <a:ext cx="982229" cy="966229"/>
          </a:xfrm>
          <a:prstGeom prst="ellipse">
            <a:avLst/>
          </a:prstGeom>
          <a:solidFill>
            <a:schemeClr val="tx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6600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CE802199-872C-480C-BF06-AAE46D9CD538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1D6BBD6-F979-4D91-9C02-42961F7D8E13}"/>
              </a:ext>
            </a:extLst>
          </p:cNvPr>
          <p:cNvSpPr txBox="1"/>
          <p:nvPr/>
        </p:nvSpPr>
        <p:spPr>
          <a:xfrm>
            <a:off x="1018902" y="334812"/>
            <a:ext cx="7316489" cy="48204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5400" dirty="0">
                <a:solidFill>
                  <a:schemeClr val="bg1"/>
                </a:solidFill>
              </a:rPr>
              <a:t>1.</a:t>
            </a:r>
            <a:r>
              <a:rPr lang="he-IL" sz="5400" dirty="0"/>
              <a:t>  הַיוֹם יוֹם שְׁלִישִׁי</a:t>
            </a:r>
          </a:p>
          <a:p>
            <a:pPr algn="r">
              <a:lnSpc>
                <a:spcPct val="200000"/>
              </a:lnSpc>
            </a:pPr>
            <a:r>
              <a:rPr lang="he-IL" sz="5400" dirty="0">
                <a:solidFill>
                  <a:schemeClr val="bg1"/>
                </a:solidFill>
              </a:rPr>
              <a:t>2.</a:t>
            </a:r>
            <a:r>
              <a:rPr lang="he-IL" sz="5400" dirty="0"/>
              <a:t>  צִחְצַחְתָּ שִׁנַּיִם</a:t>
            </a:r>
          </a:p>
          <a:p>
            <a:pPr algn="r">
              <a:lnSpc>
                <a:spcPct val="200000"/>
              </a:lnSpc>
            </a:pPr>
            <a:r>
              <a:rPr lang="he-IL" sz="5400" dirty="0">
                <a:solidFill>
                  <a:schemeClr val="bg1"/>
                </a:solidFill>
              </a:rPr>
              <a:t>3.  </a:t>
            </a:r>
            <a:r>
              <a:rPr lang="he-IL" sz="5400" dirty="0"/>
              <a:t>אָכַלְתָּ אֲרוּחַת בֹּקֶר</a:t>
            </a:r>
          </a:p>
        </p:txBody>
      </p:sp>
      <p:pic>
        <p:nvPicPr>
          <p:cNvPr id="13" name="תמונה 12">
            <a:extLst>
              <a:ext uri="{FF2B5EF4-FFF2-40B4-BE49-F238E27FC236}">
                <a16:creationId xmlns:a16="http://schemas.microsoft.com/office/drawing/2014/main" id="{C619CF65-4B5E-4F17-A6FE-D184FEABA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" y="5968063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158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CE802199-872C-480C-BF06-AAE46D9CD538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6383C317-FBE1-44C2-A2C6-7B09145C1F25}"/>
              </a:ext>
            </a:extLst>
          </p:cNvPr>
          <p:cNvSpPr txBox="1"/>
          <p:nvPr/>
        </p:nvSpPr>
        <p:spPr>
          <a:xfrm>
            <a:off x="393419" y="787657"/>
            <a:ext cx="9512581" cy="21725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200000"/>
              </a:lnSpc>
            </a:pPr>
            <a:r>
              <a:rPr lang="he-IL" sz="8000" b="1" dirty="0">
                <a:solidFill>
                  <a:schemeClr val="bg1"/>
                </a:solidFill>
              </a:rPr>
              <a:t>1.</a:t>
            </a:r>
            <a:r>
              <a:rPr lang="he-IL" sz="8000" b="1" dirty="0"/>
              <a:t> תּוֹדָה עַל הַהַקְשָׁבָה!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5553A5C3-F5EC-4FED-A211-0E7E38D9E7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308" t="78103" r="10530" b="1283"/>
          <a:stretch/>
        </p:blipFill>
        <p:spPr>
          <a:xfrm>
            <a:off x="2795452" y="4108269"/>
            <a:ext cx="4380412" cy="2172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9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79B4E6A5-2BC4-4ED3-8D8B-CAC2B1A5686B}"/>
              </a:ext>
            </a:extLst>
          </p:cNvPr>
          <p:cNvSpPr txBox="1"/>
          <p:nvPr/>
        </p:nvSpPr>
        <p:spPr>
          <a:xfrm>
            <a:off x="3082834" y="150777"/>
            <a:ext cx="4219425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6000" b="1" dirty="0">
                <a:solidFill>
                  <a:srgbClr val="FF0000"/>
                </a:solidFill>
              </a:rPr>
              <a:t>מִשְׁפָּט שְׁאֵלָה</a:t>
            </a: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7111D4D-8E41-4E7A-8120-FB0187F954D1}"/>
              </a:ext>
            </a:extLst>
          </p:cNvPr>
          <p:cNvSpPr txBox="1"/>
          <p:nvPr/>
        </p:nvSpPr>
        <p:spPr>
          <a:xfrm>
            <a:off x="47895" y="2838488"/>
            <a:ext cx="9504682" cy="16516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600" dirty="0"/>
              <a:t>מִשְׁפָּט שְׁאֵלָה מַתְחִיל בְּדֶרֶךְ כְּלָל מִמִּלַּת שְׁאֵלָה וּבְסִיּוּמוֹ יוֹפִיעַ סִימָן שְׁאֵלָה.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E9B16B9D-2D1D-4E00-AE09-DA4E48E8C7AB}"/>
              </a:ext>
            </a:extLst>
          </p:cNvPr>
          <p:cNvSpPr txBox="1"/>
          <p:nvPr/>
        </p:nvSpPr>
        <p:spPr>
          <a:xfrm>
            <a:off x="424542" y="1315144"/>
            <a:ext cx="9056915" cy="8206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3600" dirty="0"/>
              <a:t>מִשְׁפָּט שְׁאֵלָה בָּא לִשְׁאֹל מַשֶּׁהוּ שֶׁאֵינֶנּוּ יוֹדְעִים.</a:t>
            </a:r>
          </a:p>
        </p:txBody>
      </p:sp>
      <p:pic>
        <p:nvPicPr>
          <p:cNvPr id="1030" name="Picture 6" descr="תוצאת תמונה עבור melonheadz question">
            <a:extLst>
              <a:ext uri="{FF2B5EF4-FFF2-40B4-BE49-F238E27FC236}">
                <a16:creationId xmlns:a16="http://schemas.microsoft.com/office/drawing/2014/main" id="{86F520EF-5BD7-426E-8089-4A5BD7E9E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6784">
            <a:off x="2595576" y="3838382"/>
            <a:ext cx="1394272" cy="224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מלבן 10">
            <a:extLst>
              <a:ext uri="{FF2B5EF4-FFF2-40B4-BE49-F238E27FC236}">
                <a16:creationId xmlns:a16="http://schemas.microsoft.com/office/drawing/2014/main" id="{692A331D-7E81-4AFC-BBA0-133632329C54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ACFDCD34-A7D3-4D8F-B94A-E7B40EEEA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07" y="5919651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0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אליפסה 1">
            <a:extLst>
              <a:ext uri="{FF2B5EF4-FFF2-40B4-BE49-F238E27FC236}">
                <a16:creationId xmlns:a16="http://schemas.microsoft.com/office/drawing/2014/main" id="{1DD0B9F4-A5F8-45D7-AEF8-ECBC9AEDF733}"/>
              </a:ext>
            </a:extLst>
          </p:cNvPr>
          <p:cNvSpPr/>
          <p:nvPr/>
        </p:nvSpPr>
        <p:spPr>
          <a:xfrm>
            <a:off x="3000652" y="1233997"/>
            <a:ext cx="3773010" cy="3773010"/>
          </a:xfrm>
          <a:prstGeom prst="ellipse">
            <a:avLst/>
          </a:prstGeom>
          <a:solidFill>
            <a:schemeClr val="tx1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dirty="0"/>
              <a:t>מִלּוֹת שְׁאֵלָה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01425B00-15F0-4A6A-90FC-F3EE1526ABFA}"/>
              </a:ext>
            </a:extLst>
          </p:cNvPr>
          <p:cNvSpPr/>
          <p:nvPr/>
        </p:nvSpPr>
        <p:spPr>
          <a:xfrm>
            <a:off x="5960112" y="175866"/>
            <a:ext cx="2591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כַּמָּה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88F143A-F9A5-4A9E-BBBF-5DA49838537D}"/>
              </a:ext>
            </a:extLst>
          </p:cNvPr>
          <p:cNvSpPr/>
          <p:nvPr/>
        </p:nvSpPr>
        <p:spPr>
          <a:xfrm>
            <a:off x="3070242" y="200819"/>
            <a:ext cx="18827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מָתַי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67D17695-9DEF-47EC-A08F-EB4A617D59E0}"/>
              </a:ext>
            </a:extLst>
          </p:cNvPr>
          <p:cNvSpPr/>
          <p:nvPr/>
        </p:nvSpPr>
        <p:spPr>
          <a:xfrm>
            <a:off x="7133161" y="2774323"/>
            <a:ext cx="19040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אֵיךְ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FE74E8CE-B47A-4018-B265-E4E4C7E21ED4}"/>
              </a:ext>
            </a:extLst>
          </p:cNvPr>
          <p:cNvSpPr/>
          <p:nvPr/>
        </p:nvSpPr>
        <p:spPr>
          <a:xfrm>
            <a:off x="152056" y="4992071"/>
            <a:ext cx="21295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 מִי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4FFEC2A0-CF90-41D5-8AB1-073A2B89C63A}"/>
              </a:ext>
            </a:extLst>
          </p:cNvPr>
          <p:cNvSpPr/>
          <p:nvPr/>
        </p:nvSpPr>
        <p:spPr>
          <a:xfrm>
            <a:off x="4759282" y="5603473"/>
            <a:ext cx="1987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מָה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8F979134-6CD9-4637-AEEC-9A9D7903A3E0}"/>
              </a:ext>
            </a:extLst>
          </p:cNvPr>
          <p:cNvSpPr/>
          <p:nvPr/>
        </p:nvSpPr>
        <p:spPr>
          <a:xfrm>
            <a:off x="6705552" y="4083677"/>
            <a:ext cx="22710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אֵיפֹה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A6A468DC-814D-47CE-AFD2-2B5DA3D8CF2C}"/>
              </a:ext>
            </a:extLst>
          </p:cNvPr>
          <p:cNvSpPr/>
          <p:nvPr/>
        </p:nvSpPr>
        <p:spPr>
          <a:xfrm>
            <a:off x="2199885" y="5545587"/>
            <a:ext cx="2021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אֵיזֶה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2CE04799-4BBB-4044-9BCC-D5F9013F8DC9}"/>
              </a:ext>
            </a:extLst>
          </p:cNvPr>
          <p:cNvSpPr/>
          <p:nvPr/>
        </p:nvSpPr>
        <p:spPr>
          <a:xfrm>
            <a:off x="7430792" y="1342283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כֵּיצַד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873498F7-DF1B-4450-B50E-7BBBAA12A808}"/>
              </a:ext>
            </a:extLst>
          </p:cNvPr>
          <p:cNvSpPr/>
          <p:nvPr/>
        </p:nvSpPr>
        <p:spPr>
          <a:xfrm>
            <a:off x="223653" y="3627417"/>
            <a:ext cx="2417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 לָמָּה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26123215-5359-4B30-BE20-69D7000FF395}"/>
              </a:ext>
            </a:extLst>
          </p:cNvPr>
          <p:cNvSpPr/>
          <p:nvPr/>
        </p:nvSpPr>
        <p:spPr>
          <a:xfrm>
            <a:off x="421570" y="310667"/>
            <a:ext cx="1590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לְאָן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58034ED0-4536-4D12-80A5-4ED00D7B21A3}"/>
              </a:ext>
            </a:extLst>
          </p:cNvPr>
          <p:cNvSpPr/>
          <p:nvPr/>
        </p:nvSpPr>
        <p:spPr>
          <a:xfrm>
            <a:off x="7621782" y="5453736"/>
            <a:ext cx="1904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הַאִם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36B6ED97-E61C-41C2-8E81-EBBE644AE505}"/>
              </a:ext>
            </a:extLst>
          </p:cNvPr>
          <p:cNvSpPr/>
          <p:nvPr/>
        </p:nvSpPr>
        <p:spPr>
          <a:xfrm>
            <a:off x="484600" y="2188443"/>
            <a:ext cx="20217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5400" dirty="0"/>
              <a:t>מַדּוּעַ</a:t>
            </a:r>
            <a:r>
              <a:rPr lang="he-IL" sz="5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F5FBE739-7B37-459A-947F-B3728C173926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3" name="תמונה 22">
            <a:extLst>
              <a:ext uri="{FF2B5EF4-FFF2-40B4-BE49-F238E27FC236}">
                <a16:creationId xmlns:a16="http://schemas.microsoft.com/office/drawing/2014/main" id="{E8BC9E17-F6FC-4895-9593-A7BC4270A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3" y="5968063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08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4">
            <a:extLst>
              <a:ext uri="{FF2B5EF4-FFF2-40B4-BE49-F238E27FC236}">
                <a16:creationId xmlns:a16="http://schemas.microsoft.com/office/drawing/2014/main" id="{7A262A62-E1E3-4B6D-9E2C-FDA52B703BA5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D78AD1D3-FF00-434F-96AB-A9917E4D2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947" y="129758"/>
            <a:ext cx="4456459" cy="6658576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7BD81B5-90BF-4AC7-BE20-03D85BE82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53" y="5968063"/>
            <a:ext cx="1685925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1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F50842DB-E75D-4810-92BC-7A896D3C3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910"/>
            <a:ext cx="9906000" cy="6796180"/>
          </a:xfrm>
          <a:prstGeom prst="rect">
            <a:avLst/>
          </a:prstGeom>
        </p:spPr>
      </p:pic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0247B0DF-DDBF-4603-9C47-131A2CEF8C74}"/>
              </a:ext>
            </a:extLst>
          </p:cNvPr>
          <p:cNvSpPr txBox="1"/>
          <p:nvPr/>
        </p:nvSpPr>
        <p:spPr>
          <a:xfrm>
            <a:off x="942312" y="431135"/>
            <a:ext cx="8021376" cy="17108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8000" dirty="0"/>
              <a:t> </a:t>
            </a:r>
            <a:r>
              <a:rPr lang="he-IL" sz="8000" dirty="0">
                <a:solidFill>
                  <a:srgbClr val="FF0000"/>
                </a:solidFill>
              </a:rPr>
              <a:t>לָמָּה</a:t>
            </a:r>
            <a:r>
              <a:rPr lang="he-IL" sz="8000" dirty="0"/>
              <a:t> דָּנָה בּוֹכָה</a:t>
            </a:r>
            <a:r>
              <a:rPr lang="he-IL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2054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F195DD7B-C3CE-4C7A-98DA-47FC4580B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540"/>
            <a:ext cx="9906000" cy="6798920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5BCCADD6-0E1B-4725-A71E-FB565CFBE455}"/>
              </a:ext>
            </a:extLst>
          </p:cNvPr>
          <p:cNvSpPr txBox="1"/>
          <p:nvPr/>
        </p:nvSpPr>
        <p:spPr>
          <a:xfrm>
            <a:off x="609600" y="65750"/>
            <a:ext cx="8474499" cy="20345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9600" dirty="0">
                <a:solidFill>
                  <a:srgbClr val="FF0000"/>
                </a:solidFill>
              </a:rPr>
              <a:t>לְאָן</a:t>
            </a:r>
            <a:r>
              <a:rPr lang="he-IL" sz="9600" dirty="0"/>
              <a:t> הָלְכָה אִמָּא</a:t>
            </a:r>
            <a:r>
              <a:rPr lang="he-IL" sz="96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991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7B921D8E-37C6-4EB0-96A3-2D64A8B27C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96"/>
            <a:ext cx="9906000" cy="6828408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9B7DB8F-0438-4546-9F6B-404C5BF28D09}"/>
              </a:ext>
            </a:extLst>
          </p:cNvPr>
          <p:cNvSpPr txBox="1"/>
          <p:nvPr/>
        </p:nvSpPr>
        <p:spPr>
          <a:xfrm>
            <a:off x="-513807" y="156497"/>
            <a:ext cx="10234411" cy="1751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8000" dirty="0">
                <a:solidFill>
                  <a:srgbClr val="FF0000"/>
                </a:solidFill>
              </a:rPr>
              <a:t>כַּמָּה</a:t>
            </a:r>
            <a:r>
              <a:rPr lang="he-IL" sz="8000" dirty="0"/>
              <a:t> צְבָעִים יֵשׁ בָּרַמְזוֹר</a:t>
            </a:r>
            <a:r>
              <a:rPr lang="he-IL" sz="80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924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BA2FA319-31A5-40A2-BBF0-52E6662DE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5"/>
            <a:ext cx="9906000" cy="6825689"/>
          </a:xfrm>
          <a:prstGeom prst="rect">
            <a:avLst/>
          </a:prstGeom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3CB64A4A-1132-452F-B01F-2E28B944F4B2}"/>
              </a:ext>
            </a:extLst>
          </p:cNvPr>
          <p:cNvSpPr txBox="1"/>
          <p:nvPr/>
        </p:nvSpPr>
        <p:spPr>
          <a:xfrm>
            <a:off x="-182879" y="-66351"/>
            <a:ext cx="9448780" cy="18726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>
              <a:lnSpc>
                <a:spcPct val="150000"/>
              </a:lnSpc>
            </a:pPr>
            <a:r>
              <a:rPr lang="he-IL" sz="8800" dirty="0">
                <a:solidFill>
                  <a:srgbClr val="FF0000"/>
                </a:solidFill>
              </a:rPr>
              <a:t>הַאִם</a:t>
            </a:r>
            <a:r>
              <a:rPr lang="he-IL" sz="8800" dirty="0"/>
              <a:t> צִחְצַחְתָּ שִׁנַּיִם</a:t>
            </a:r>
            <a:r>
              <a:rPr lang="he-IL" sz="8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247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id="{10750A64-DE28-4C5B-BADF-7AC385C5B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3297963"/>
            <a:ext cx="4781550" cy="336232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7167861-AEC5-45D4-8FD6-EF90E9D9E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40" y="156754"/>
            <a:ext cx="4467407" cy="6631579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F22F6290-9142-47E0-9631-CAC7BF5C1D0F}"/>
              </a:ext>
            </a:extLst>
          </p:cNvPr>
          <p:cNvSpPr txBox="1"/>
          <p:nvPr/>
        </p:nvSpPr>
        <p:spPr>
          <a:xfrm>
            <a:off x="176347" y="118579"/>
            <a:ext cx="560614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6000" dirty="0"/>
              <a:t>קִרְאוּ אֶת הַמִּשְׁפָּטִים וְהוֹסִיפוּ  </a:t>
            </a:r>
            <a:r>
              <a:rPr lang="he-IL" sz="6000" dirty="0">
                <a:highlight>
                  <a:srgbClr val="FFFF00"/>
                </a:highlight>
              </a:rPr>
              <a:t>.</a:t>
            </a:r>
            <a:r>
              <a:rPr lang="he-IL" sz="6000" dirty="0"/>
              <a:t>  אוֹ  </a:t>
            </a:r>
            <a:r>
              <a:rPr lang="he-IL" sz="6000" dirty="0">
                <a:highlight>
                  <a:srgbClr val="00FF00"/>
                </a:highlight>
              </a:rPr>
              <a:t>?</a:t>
            </a:r>
            <a:r>
              <a:rPr lang="he-IL" sz="6000" dirty="0"/>
              <a:t> 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358E9CC-2518-47A7-863C-A96190299F25}"/>
              </a:ext>
            </a:extLst>
          </p:cNvPr>
          <p:cNvSpPr/>
          <p:nvPr/>
        </p:nvSpPr>
        <p:spPr>
          <a:xfrm>
            <a:off x="52254" y="69667"/>
            <a:ext cx="9805851" cy="672258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CA45139B-B3CC-4E36-95D5-09912EBF27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4" y="6013387"/>
            <a:ext cx="1586884" cy="72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68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1921</TotalTime>
  <Words>255</Words>
  <Application>Microsoft Office PowerPoint</Application>
  <PresentationFormat>נייר A4 ‏(210x297 מ"מ)</PresentationFormat>
  <Paragraphs>54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3" baseType="lpstr">
      <vt:lpstr>Arial</vt:lpstr>
      <vt:lpstr>Bauhaus 93</vt:lpstr>
      <vt:lpstr>Calibri</vt:lpstr>
      <vt:lpstr>Calibri Light</vt:lpstr>
      <vt:lpstr>Yoav Cursive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Or Hindi</dc:creator>
  <cp:lastModifiedBy>Or Hindi</cp:lastModifiedBy>
  <cp:revision>118</cp:revision>
  <dcterms:created xsi:type="dcterms:W3CDTF">2020-03-19T15:46:38Z</dcterms:created>
  <dcterms:modified xsi:type="dcterms:W3CDTF">2020-04-01T10:34:45Z</dcterms:modified>
</cp:coreProperties>
</file>