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92" r:id="rId2"/>
    <p:sldId id="282" r:id="rId3"/>
    <p:sldId id="288" r:id="rId4"/>
    <p:sldId id="287" r:id="rId5"/>
    <p:sldId id="286" r:id="rId6"/>
    <p:sldId id="291" r:id="rId7"/>
    <p:sldId id="277" r:id="rId8"/>
    <p:sldId id="290" r:id="rId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013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E4BBA-D240-4F16-A8C5-66B1957E2A14}" type="datetimeFigureOut">
              <a:rPr lang="en-US" smtClean="0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E5DC-A1AB-496D-912C-9D2E97F8C1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857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E4BBA-D240-4F16-A8C5-66B1957E2A14}" type="datetimeFigureOut">
              <a:rPr lang="en-US" smtClean="0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E5DC-A1AB-496D-912C-9D2E97F8C1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479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E4BBA-D240-4F16-A8C5-66B1957E2A14}" type="datetimeFigureOut">
              <a:rPr lang="en-US" smtClean="0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E5DC-A1AB-496D-912C-9D2E97F8C1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83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E4BBA-D240-4F16-A8C5-66B1957E2A14}" type="datetimeFigureOut">
              <a:rPr lang="en-US" smtClean="0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E5DC-A1AB-496D-912C-9D2E97F8C1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63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E4BBA-D240-4F16-A8C5-66B1957E2A14}" type="datetimeFigureOut">
              <a:rPr lang="en-US" smtClean="0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E5DC-A1AB-496D-912C-9D2E97F8C1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609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E4BBA-D240-4F16-A8C5-66B1957E2A14}" type="datetimeFigureOut">
              <a:rPr lang="en-US" smtClean="0"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E5DC-A1AB-496D-912C-9D2E97F8C1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335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E4BBA-D240-4F16-A8C5-66B1957E2A14}" type="datetimeFigureOut">
              <a:rPr lang="en-US" smtClean="0"/>
              <a:t>5/8/2020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E5DC-A1AB-496D-912C-9D2E97F8C1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888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E4BBA-D240-4F16-A8C5-66B1957E2A14}" type="datetimeFigureOut">
              <a:rPr lang="en-US" smtClean="0"/>
              <a:t>5/8/2020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E5DC-A1AB-496D-912C-9D2E97F8C1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30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E4BBA-D240-4F16-A8C5-66B1957E2A14}" type="datetimeFigureOut">
              <a:rPr lang="en-US" smtClean="0"/>
              <a:t>5/8/2020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E5DC-A1AB-496D-912C-9D2E97F8C1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59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E4BBA-D240-4F16-A8C5-66B1957E2A14}" type="datetimeFigureOut">
              <a:rPr lang="en-US" smtClean="0"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E5DC-A1AB-496D-912C-9D2E97F8C1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944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E4BBA-D240-4F16-A8C5-66B1957E2A14}" type="datetimeFigureOut">
              <a:rPr lang="en-US" smtClean="0"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E5DC-A1AB-496D-912C-9D2E97F8C1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128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E4BBA-D240-4F16-A8C5-66B1957E2A14}" type="datetimeFigureOut">
              <a:rPr lang="en-US" smtClean="0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DE5DC-A1AB-496D-912C-9D2E97F8C1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926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3BFAF5CD-6E36-433D-9E48-4665A421C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32" y="0"/>
            <a:ext cx="97465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869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F3CFBEB0-75D3-4016-81CF-F114ADB92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" y="28167"/>
            <a:ext cx="3063490" cy="6760164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34AAD439-7F45-4EBE-BD9A-F3FB36EA5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926" y="48918"/>
            <a:ext cx="2822115" cy="6760164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F768101C-2CEC-48B6-A9EA-614DF668A538}"/>
              </a:ext>
            </a:extLst>
          </p:cNvPr>
          <p:cNvSpPr/>
          <p:nvPr/>
        </p:nvSpPr>
        <p:spPr>
          <a:xfrm>
            <a:off x="69669" y="69669"/>
            <a:ext cx="9771017" cy="6723017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E83B3F22-E65A-463C-A436-5A7BADC1B717}"/>
              </a:ext>
            </a:extLst>
          </p:cNvPr>
          <p:cNvSpPr/>
          <p:nvPr/>
        </p:nvSpPr>
        <p:spPr>
          <a:xfrm>
            <a:off x="2528526" y="94108"/>
            <a:ext cx="46826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5400" b="1" dirty="0" err="1">
                <a:solidFill>
                  <a:schemeClr val="accent6">
                    <a:lumMod val="75000"/>
                  </a:schemeClr>
                </a:solidFill>
                <a:latin typeface="Yoav" panose="00000700000000000000" pitchFamily="2" charset="-79"/>
              </a:rPr>
              <a:t>שַׁיָּך</a:t>
            </a:r>
            <a:r>
              <a:rPr lang="he-IL" sz="5400" b="1" dirty="0">
                <a:solidFill>
                  <a:schemeClr val="accent6">
                    <a:lumMod val="75000"/>
                  </a:schemeClr>
                </a:solidFill>
                <a:latin typeface="Yoav" panose="00000700000000000000" pitchFamily="2" charset="-79"/>
              </a:rPr>
              <a:t>ְ אוֹ לֹא </a:t>
            </a:r>
            <a:r>
              <a:rPr lang="he-IL" sz="5400" b="1" dirty="0" err="1">
                <a:solidFill>
                  <a:schemeClr val="accent6">
                    <a:lumMod val="75000"/>
                  </a:schemeClr>
                </a:solidFill>
                <a:latin typeface="Yoav" panose="00000700000000000000" pitchFamily="2" charset="-79"/>
              </a:rPr>
              <a:t>שַׁיָּך</a:t>
            </a:r>
            <a:r>
              <a:rPr lang="he-IL" sz="5400" b="1" dirty="0">
                <a:solidFill>
                  <a:schemeClr val="accent6">
                    <a:lumMod val="75000"/>
                  </a:schemeClr>
                </a:solidFill>
                <a:latin typeface="Yoav" panose="00000700000000000000" pitchFamily="2" charset="-79"/>
              </a:rPr>
              <a:t>ְ?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23D55328-6913-4561-B81D-52BB25ED08B9}"/>
              </a:ext>
            </a:extLst>
          </p:cNvPr>
          <p:cNvSpPr/>
          <p:nvPr/>
        </p:nvSpPr>
        <p:spPr>
          <a:xfrm>
            <a:off x="3311641" y="1385254"/>
            <a:ext cx="3343178" cy="2695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he-IL" sz="2200" dirty="0"/>
              <a:t>הָרִימוּ אֲגוּדָל כְּלַפֵּי מַעֲלָה אִם הַמִּלָּה </a:t>
            </a:r>
            <a:r>
              <a:rPr lang="he-IL" sz="2200" dirty="0" err="1"/>
              <a:t>שַׁיֶּכֶת</a:t>
            </a:r>
            <a:r>
              <a:rPr lang="he-IL" sz="2200" dirty="0"/>
              <a:t> לְל"ג בָּעֹמֶר.</a:t>
            </a:r>
          </a:p>
          <a:p>
            <a:pPr algn="ctr">
              <a:lnSpc>
                <a:spcPct val="200000"/>
              </a:lnSpc>
            </a:pPr>
            <a:r>
              <a:rPr lang="he-IL" sz="2200" dirty="0"/>
              <a:t>הַפְנוּ אֲגוּדָל לָרִצְפָּה אִם הַמִּלָּה אֵינָהּ </a:t>
            </a:r>
            <a:r>
              <a:rPr lang="he-IL" sz="2200" dirty="0" err="1"/>
              <a:t>שַׁיֶּכֶת</a:t>
            </a:r>
            <a:r>
              <a:rPr lang="he-IL" sz="2200" dirty="0"/>
              <a:t> לְל"ג בָּעֹמֶר.</a:t>
            </a: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714E65A0-4409-4B90-98A3-ABE3265ED41F}"/>
              </a:ext>
            </a:extLst>
          </p:cNvPr>
          <p:cNvSpPr/>
          <p:nvPr/>
        </p:nvSpPr>
        <p:spPr>
          <a:xfrm>
            <a:off x="2769577" y="4585927"/>
            <a:ext cx="4366846" cy="1955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he-IL" sz="2000" dirty="0"/>
              <a:t>כָּל תְּשׁוּבָה נְכוֹנָה תְּזַכֶּה אֶתְכֶם בִּנְקֻדָּה.</a:t>
            </a:r>
          </a:p>
          <a:p>
            <a:pPr algn="ctr">
              <a:lnSpc>
                <a:spcPct val="200000"/>
              </a:lnSpc>
            </a:pPr>
            <a:r>
              <a:rPr lang="he-IL" sz="4800" b="1" dirty="0">
                <a:solidFill>
                  <a:schemeClr val="accent1">
                    <a:lumMod val="75000"/>
                  </a:schemeClr>
                </a:solidFill>
              </a:rPr>
              <a:t>מוּכָנִים?</a:t>
            </a:r>
          </a:p>
        </p:txBody>
      </p:sp>
    </p:spTree>
    <p:extLst>
      <p:ext uri="{BB962C8B-B14F-4D97-AF65-F5344CB8AC3E}">
        <p14:creationId xmlns:p14="http://schemas.microsoft.com/office/powerpoint/2010/main" val="238383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6C11859B-7AB7-4690-9FE4-E4FCA8C8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550" r="54607"/>
          <a:stretch/>
        </p:blipFill>
        <p:spPr>
          <a:xfrm>
            <a:off x="318654" y="4644881"/>
            <a:ext cx="4345276" cy="1823316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F302DC4A-D63B-4752-8B79-72C222528A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607" t="70550"/>
          <a:stretch/>
        </p:blipFill>
        <p:spPr>
          <a:xfrm>
            <a:off x="5242069" y="4644881"/>
            <a:ext cx="4345275" cy="1823318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B76EF180-864A-473E-9558-C201358D43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581" r="54607" b="34969"/>
          <a:stretch/>
        </p:blipFill>
        <p:spPr>
          <a:xfrm>
            <a:off x="5242069" y="2193636"/>
            <a:ext cx="4345276" cy="1823316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5E8E654E-7C28-4A5B-997E-57672A1535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607" b="70774"/>
          <a:stretch/>
        </p:blipFill>
        <p:spPr>
          <a:xfrm>
            <a:off x="5242069" y="130320"/>
            <a:ext cx="4345276" cy="1809461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155E65C2-89CA-41BD-92DB-FFB8BD6D72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607" t="35275" b="35275"/>
          <a:stretch/>
        </p:blipFill>
        <p:spPr>
          <a:xfrm>
            <a:off x="318655" y="2156691"/>
            <a:ext cx="4345275" cy="1823317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AA78436B-AC21-4696-8365-AE22050D28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607" b="70550"/>
          <a:stretch/>
        </p:blipFill>
        <p:spPr>
          <a:xfrm>
            <a:off x="318655" y="130320"/>
            <a:ext cx="4345275" cy="182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0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7B18D592-BEBB-4183-A048-37E2EACA71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805" b="70476"/>
          <a:stretch/>
        </p:blipFill>
        <p:spPr>
          <a:xfrm>
            <a:off x="171449" y="120938"/>
            <a:ext cx="4322041" cy="1827934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17A49A48-C476-47A2-9C22-A7A8465561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05" t="35313" b="35312"/>
          <a:stretch/>
        </p:blipFill>
        <p:spPr>
          <a:xfrm>
            <a:off x="5412507" y="2390341"/>
            <a:ext cx="4322041" cy="1818697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2E21B8BA-5F23-4526-9DE6-8DD670B0C5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089" r="54805" b="34536"/>
          <a:stretch/>
        </p:blipFill>
        <p:spPr>
          <a:xfrm>
            <a:off x="171449" y="2416173"/>
            <a:ext cx="4322041" cy="1818697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C42DDB01-1C03-47BA-ABBE-87F23DFFE6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625" r="54805"/>
          <a:stretch/>
        </p:blipFill>
        <p:spPr>
          <a:xfrm>
            <a:off x="171449" y="4650507"/>
            <a:ext cx="4322041" cy="1818697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B4931639-BEFC-47CA-8212-7ABCDA0D7F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05" t="70625"/>
          <a:stretch/>
        </p:blipFill>
        <p:spPr>
          <a:xfrm>
            <a:off x="5412508" y="4650507"/>
            <a:ext cx="4322041" cy="1818698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D67C575B-4DDC-4D31-9204-E8FB1ADCE6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05" b="70625"/>
          <a:stretch/>
        </p:blipFill>
        <p:spPr>
          <a:xfrm>
            <a:off x="5412509" y="130175"/>
            <a:ext cx="4322041" cy="181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17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B238C1C0-3C58-480D-A182-60E4555FD6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182" r="54772" b="34324"/>
          <a:stretch/>
        </p:blipFill>
        <p:spPr>
          <a:xfrm>
            <a:off x="307929" y="2405549"/>
            <a:ext cx="4320883" cy="182880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4D0FF441-BF85-4DA4-AA40-E97093CD47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772" t="36182" b="34324"/>
          <a:stretch/>
        </p:blipFill>
        <p:spPr>
          <a:xfrm>
            <a:off x="5354425" y="2389385"/>
            <a:ext cx="4320882" cy="1828800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24739829-A236-4CEA-BED4-EE5E1FCE44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772" b="70507"/>
          <a:stretch/>
        </p:blipFill>
        <p:spPr>
          <a:xfrm>
            <a:off x="307931" y="122549"/>
            <a:ext cx="4320883" cy="1828800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418BAEC7-11AD-4945-A582-239C331D29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507" r="54772"/>
          <a:stretch/>
        </p:blipFill>
        <p:spPr>
          <a:xfrm>
            <a:off x="307930" y="4688549"/>
            <a:ext cx="4320883" cy="1828800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8F4C6113-CE47-4E5A-AB69-F82255491A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772" b="70507"/>
          <a:stretch/>
        </p:blipFill>
        <p:spPr>
          <a:xfrm>
            <a:off x="5354425" y="122548"/>
            <a:ext cx="4320882" cy="1828801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E5C0E193-86B2-4F75-8F1B-576CE2EF8B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772" t="70507"/>
          <a:stretch/>
        </p:blipFill>
        <p:spPr>
          <a:xfrm>
            <a:off x="5354425" y="4688549"/>
            <a:ext cx="4320882" cy="182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67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694EC8F4-9D57-4C6F-8000-2283EFF624AA}"/>
              </a:ext>
            </a:extLst>
          </p:cNvPr>
          <p:cNvSpPr txBox="1"/>
          <p:nvPr/>
        </p:nvSpPr>
        <p:spPr>
          <a:xfrm>
            <a:off x="2983346" y="1343074"/>
            <a:ext cx="5804492" cy="51831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150000"/>
              </a:lnSpc>
            </a:pPr>
            <a:r>
              <a:rPr lang="he-IL" sz="2800" b="1" u="sng" dirty="0"/>
              <a:t>לוח 1: </a:t>
            </a:r>
          </a:p>
          <a:p>
            <a:pPr algn="r">
              <a:lnSpc>
                <a:spcPct val="150000"/>
              </a:lnSpc>
            </a:pPr>
            <a:r>
              <a:rPr lang="he-IL" sz="2800" dirty="0"/>
              <a:t>איפה כתוב מֶרֶד?</a:t>
            </a:r>
          </a:p>
          <a:p>
            <a:pPr algn="r">
              <a:lnSpc>
                <a:spcPct val="150000"/>
              </a:lnSpc>
            </a:pPr>
            <a:r>
              <a:rPr lang="he-IL" sz="2800" dirty="0"/>
              <a:t>איפה כתוב מַגֵּפָה?</a:t>
            </a:r>
          </a:p>
          <a:p>
            <a:pPr algn="r">
              <a:lnSpc>
                <a:spcPct val="150000"/>
              </a:lnSpc>
            </a:pPr>
            <a:r>
              <a:rPr lang="he-IL" sz="2800" dirty="0"/>
              <a:t>איפה כתוב בְּעֵרָה?</a:t>
            </a:r>
          </a:p>
          <a:p>
            <a:pPr algn="r">
              <a:lnSpc>
                <a:spcPct val="150000"/>
              </a:lnSpc>
            </a:pPr>
            <a:r>
              <a:rPr lang="he-IL" sz="2800" b="1" u="sng" dirty="0"/>
              <a:t>לוח 2:</a:t>
            </a:r>
          </a:p>
          <a:p>
            <a:pPr algn="r">
              <a:lnSpc>
                <a:spcPct val="150000"/>
              </a:lnSpc>
            </a:pPr>
            <a:r>
              <a:rPr lang="he-IL" sz="2800" dirty="0"/>
              <a:t>איפה כתוב דוֹלֵק?</a:t>
            </a:r>
          </a:p>
          <a:p>
            <a:pPr algn="r">
              <a:lnSpc>
                <a:spcPct val="150000"/>
              </a:lnSpc>
            </a:pPr>
            <a:r>
              <a:rPr lang="he-IL" sz="2800" dirty="0"/>
              <a:t>איפה כתוב כִּבּוּי?</a:t>
            </a:r>
          </a:p>
          <a:p>
            <a:pPr algn="r">
              <a:lnSpc>
                <a:spcPct val="150000"/>
              </a:lnSpc>
            </a:pPr>
            <a:r>
              <a:rPr lang="he-IL" sz="2800" dirty="0"/>
              <a:t>איפה כתוב שִׂמְחָה?</a:t>
            </a: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E4D548B6-0AF0-46DE-B68C-8C7C69AA5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66724"/>
            <a:ext cx="510540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99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DDD8ABF7-4B04-430B-BE46-4572B022C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5" y="0"/>
            <a:ext cx="9822129" cy="6858000"/>
          </a:xfrm>
          <a:prstGeom prst="rect">
            <a:avLst/>
          </a:prstGeom>
        </p:spPr>
      </p:pic>
      <p:graphicFrame>
        <p:nvGraphicFramePr>
          <p:cNvPr id="3" name="טבלה 3">
            <a:extLst>
              <a:ext uri="{FF2B5EF4-FFF2-40B4-BE49-F238E27FC236}">
                <a16:creationId xmlns:a16="http://schemas.microsoft.com/office/drawing/2014/main" id="{FC9D128A-9BAA-415D-A2B8-5F500A12CF7B}"/>
              </a:ext>
            </a:extLst>
          </p:cNvPr>
          <p:cNvGraphicFramePr>
            <a:graphicFrameLocks noGrp="1"/>
          </p:cNvGraphicFramePr>
          <p:nvPr/>
        </p:nvGraphicFramePr>
        <p:xfrm>
          <a:off x="1508706" y="1176190"/>
          <a:ext cx="8255724" cy="523385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51908">
                  <a:extLst>
                    <a:ext uri="{9D8B030D-6E8A-4147-A177-3AD203B41FA5}">
                      <a16:colId xmlns:a16="http://schemas.microsoft.com/office/drawing/2014/main" val="1619061552"/>
                    </a:ext>
                  </a:extLst>
                </a:gridCol>
                <a:gridCol w="2751908">
                  <a:extLst>
                    <a:ext uri="{9D8B030D-6E8A-4147-A177-3AD203B41FA5}">
                      <a16:colId xmlns:a16="http://schemas.microsoft.com/office/drawing/2014/main" val="969458961"/>
                    </a:ext>
                  </a:extLst>
                </a:gridCol>
                <a:gridCol w="2751908">
                  <a:extLst>
                    <a:ext uri="{9D8B030D-6E8A-4147-A177-3AD203B41FA5}">
                      <a16:colId xmlns:a16="http://schemas.microsoft.com/office/drawing/2014/main" val="3245868769"/>
                    </a:ext>
                  </a:extLst>
                </a:gridCol>
              </a:tblGrid>
              <a:tr h="1744617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037057"/>
                  </a:ext>
                </a:extLst>
              </a:tr>
              <a:tr h="1744617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809932"/>
                  </a:ext>
                </a:extLst>
              </a:tr>
              <a:tr h="1744617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425068"/>
                  </a:ext>
                </a:extLst>
              </a:tr>
            </a:tbl>
          </a:graphicData>
        </a:graphic>
      </p:graphicFrame>
      <p:pic>
        <p:nvPicPr>
          <p:cNvPr id="8" name="Picture 2" descr="Unforgettable cliparts | Printable Treasure Chest Images Clipart ...">
            <a:extLst>
              <a:ext uri="{FF2B5EF4-FFF2-40B4-BE49-F238E27FC236}">
                <a16:creationId xmlns:a16="http://schemas.microsoft.com/office/drawing/2014/main" id="{7D6BBD23-ECC0-4A4B-80A8-6BBBAFE67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827" y="4909154"/>
            <a:ext cx="1300572" cy="137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Unforgettable cliparts | Printable Treasure Chest Images Clipart ...">
            <a:extLst>
              <a:ext uri="{FF2B5EF4-FFF2-40B4-BE49-F238E27FC236}">
                <a16:creationId xmlns:a16="http://schemas.microsoft.com/office/drawing/2014/main" id="{30BFB018-49A7-47B1-AD76-E2906936E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282" y="3083662"/>
            <a:ext cx="1300572" cy="137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Unforgettable cliparts | Printable Treasure Chest Images Clipart ...">
            <a:extLst>
              <a:ext uri="{FF2B5EF4-FFF2-40B4-BE49-F238E27FC236}">
                <a16:creationId xmlns:a16="http://schemas.microsoft.com/office/drawing/2014/main" id="{B56E300E-1C35-4DF0-AD77-0AAF9ADD7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922" y="1374640"/>
            <a:ext cx="1300572" cy="137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מלבן: פינות מעוגלות 12">
            <a:extLst>
              <a:ext uri="{FF2B5EF4-FFF2-40B4-BE49-F238E27FC236}">
                <a16:creationId xmlns:a16="http://schemas.microsoft.com/office/drawing/2014/main" id="{7CA8DC97-8C4D-4427-8527-05DC9B05DD7C}"/>
              </a:ext>
            </a:extLst>
          </p:cNvPr>
          <p:cNvSpPr/>
          <p:nvPr/>
        </p:nvSpPr>
        <p:spPr>
          <a:xfrm>
            <a:off x="1661785" y="1290784"/>
            <a:ext cx="2349248" cy="15052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dirty="0">
                <a:solidFill>
                  <a:schemeClr val="tx1"/>
                </a:solidFill>
              </a:rPr>
              <a:t> מְרִידָה</a:t>
            </a:r>
            <a:endParaRPr lang="he-IL" dirty="0"/>
          </a:p>
        </p:txBody>
      </p:sp>
      <p:sp>
        <p:nvSpPr>
          <p:cNvPr id="15" name="מלבן: פינות מעוגלות 14">
            <a:extLst>
              <a:ext uri="{FF2B5EF4-FFF2-40B4-BE49-F238E27FC236}">
                <a16:creationId xmlns:a16="http://schemas.microsoft.com/office/drawing/2014/main" id="{319CB199-D9C8-453F-8790-A4D3879F13F5}"/>
              </a:ext>
            </a:extLst>
          </p:cNvPr>
          <p:cNvSpPr/>
          <p:nvPr/>
        </p:nvSpPr>
        <p:spPr>
          <a:xfrm>
            <a:off x="4421583" y="1310134"/>
            <a:ext cx="2349248" cy="15052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dirty="0">
                <a:solidFill>
                  <a:schemeClr val="tx1"/>
                </a:solidFill>
              </a:rPr>
              <a:t>מוֹרֵד</a:t>
            </a:r>
          </a:p>
        </p:txBody>
      </p:sp>
      <p:sp>
        <p:nvSpPr>
          <p:cNvPr id="16" name="מלבן: פינות מעוגלות 15">
            <a:extLst>
              <a:ext uri="{FF2B5EF4-FFF2-40B4-BE49-F238E27FC236}">
                <a16:creationId xmlns:a16="http://schemas.microsoft.com/office/drawing/2014/main" id="{A4095771-F845-45AE-A022-11472A1D1C7F}"/>
              </a:ext>
            </a:extLst>
          </p:cNvPr>
          <p:cNvSpPr/>
          <p:nvPr/>
        </p:nvSpPr>
        <p:spPr>
          <a:xfrm>
            <a:off x="7255404" y="1283595"/>
            <a:ext cx="2349248" cy="15052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dirty="0">
                <a:solidFill>
                  <a:schemeClr val="tx1"/>
                </a:solidFill>
              </a:rPr>
              <a:t>מֶרֶד</a:t>
            </a:r>
          </a:p>
        </p:txBody>
      </p:sp>
      <p:sp>
        <p:nvSpPr>
          <p:cNvPr id="17" name="מלבן: פינות מעוגלות 16">
            <a:extLst>
              <a:ext uri="{FF2B5EF4-FFF2-40B4-BE49-F238E27FC236}">
                <a16:creationId xmlns:a16="http://schemas.microsoft.com/office/drawing/2014/main" id="{B3836043-E0E0-4F67-B689-CFC032BDB10E}"/>
              </a:ext>
            </a:extLst>
          </p:cNvPr>
          <p:cNvSpPr/>
          <p:nvPr/>
        </p:nvSpPr>
        <p:spPr>
          <a:xfrm>
            <a:off x="1641615" y="3033276"/>
            <a:ext cx="2349248" cy="15052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dirty="0">
                <a:solidFill>
                  <a:schemeClr val="tx1"/>
                </a:solidFill>
              </a:rPr>
              <a:t> מַגְרֵפָה</a:t>
            </a:r>
          </a:p>
        </p:txBody>
      </p:sp>
      <p:sp>
        <p:nvSpPr>
          <p:cNvPr id="19" name="מלבן: פינות מעוגלות 18">
            <a:extLst>
              <a:ext uri="{FF2B5EF4-FFF2-40B4-BE49-F238E27FC236}">
                <a16:creationId xmlns:a16="http://schemas.microsoft.com/office/drawing/2014/main" id="{9C279B35-E98B-4D9D-8381-920C8D083C94}"/>
              </a:ext>
            </a:extLst>
          </p:cNvPr>
          <p:cNvSpPr/>
          <p:nvPr/>
        </p:nvSpPr>
        <p:spPr>
          <a:xfrm>
            <a:off x="7255404" y="3020374"/>
            <a:ext cx="2349248" cy="15052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dirty="0">
                <a:solidFill>
                  <a:schemeClr val="tx1"/>
                </a:solidFill>
              </a:rPr>
              <a:t>מַגָּף</a:t>
            </a:r>
          </a:p>
        </p:txBody>
      </p:sp>
      <p:sp>
        <p:nvSpPr>
          <p:cNvPr id="20" name="מלבן: פינות מעוגלות 19">
            <a:extLst>
              <a:ext uri="{FF2B5EF4-FFF2-40B4-BE49-F238E27FC236}">
                <a16:creationId xmlns:a16="http://schemas.microsoft.com/office/drawing/2014/main" id="{D1A84EC6-AF12-4BAC-962A-9384AE3C6D88}"/>
              </a:ext>
            </a:extLst>
          </p:cNvPr>
          <p:cNvSpPr/>
          <p:nvPr/>
        </p:nvSpPr>
        <p:spPr>
          <a:xfrm>
            <a:off x="1667574" y="4779292"/>
            <a:ext cx="2349248" cy="15052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dirty="0">
                <a:solidFill>
                  <a:schemeClr val="tx1"/>
                </a:solidFill>
              </a:rPr>
              <a:t>בּוֹעֵר</a:t>
            </a:r>
          </a:p>
        </p:txBody>
      </p:sp>
      <p:sp>
        <p:nvSpPr>
          <p:cNvPr id="21" name="מלבן: פינות מעוגלות 20">
            <a:extLst>
              <a:ext uri="{FF2B5EF4-FFF2-40B4-BE49-F238E27FC236}">
                <a16:creationId xmlns:a16="http://schemas.microsoft.com/office/drawing/2014/main" id="{138A1C48-838F-4937-8701-5177CF2773B6}"/>
              </a:ext>
            </a:extLst>
          </p:cNvPr>
          <p:cNvSpPr/>
          <p:nvPr/>
        </p:nvSpPr>
        <p:spPr>
          <a:xfrm>
            <a:off x="4390777" y="4777602"/>
            <a:ext cx="2349248" cy="15052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dirty="0">
                <a:solidFill>
                  <a:schemeClr val="tx1"/>
                </a:solidFill>
              </a:rPr>
              <a:t>בְּעֵרָה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35273117-842A-4D4E-8ADE-8DB144199919}"/>
              </a:ext>
            </a:extLst>
          </p:cNvPr>
          <p:cNvSpPr txBox="1"/>
          <p:nvPr/>
        </p:nvSpPr>
        <p:spPr>
          <a:xfrm>
            <a:off x="9542502" y="1140857"/>
            <a:ext cx="298480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600" dirty="0"/>
              <a:t>1</a:t>
            </a:r>
          </a:p>
        </p:txBody>
      </p: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AE094192-9055-441F-B4D6-D9EB2832F4FB}"/>
              </a:ext>
            </a:extLst>
          </p:cNvPr>
          <p:cNvSpPr txBox="1"/>
          <p:nvPr/>
        </p:nvSpPr>
        <p:spPr>
          <a:xfrm>
            <a:off x="6761101" y="1122086"/>
            <a:ext cx="298480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600" dirty="0"/>
              <a:t>2</a:t>
            </a:r>
          </a:p>
        </p:txBody>
      </p: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84DC982D-71DF-4B80-8BCE-828E5D7E4D1C}"/>
              </a:ext>
            </a:extLst>
          </p:cNvPr>
          <p:cNvSpPr txBox="1"/>
          <p:nvPr/>
        </p:nvSpPr>
        <p:spPr>
          <a:xfrm>
            <a:off x="3927940" y="1161275"/>
            <a:ext cx="298480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600" dirty="0"/>
              <a:t>3</a:t>
            </a:r>
          </a:p>
        </p:txBody>
      </p: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C30AB48C-470C-4B6A-9F11-1749F5DA42B7}"/>
              </a:ext>
            </a:extLst>
          </p:cNvPr>
          <p:cNvSpPr txBox="1"/>
          <p:nvPr/>
        </p:nvSpPr>
        <p:spPr>
          <a:xfrm>
            <a:off x="9542502" y="2851283"/>
            <a:ext cx="298480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600" dirty="0"/>
              <a:t>4</a:t>
            </a:r>
          </a:p>
        </p:txBody>
      </p:sp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3245DBE6-3F7C-423D-87CE-C126725C7EF6}"/>
              </a:ext>
            </a:extLst>
          </p:cNvPr>
          <p:cNvSpPr txBox="1"/>
          <p:nvPr/>
        </p:nvSpPr>
        <p:spPr>
          <a:xfrm>
            <a:off x="4014150" y="2876371"/>
            <a:ext cx="298480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600" dirty="0"/>
              <a:t>6</a:t>
            </a:r>
          </a:p>
        </p:txBody>
      </p:sp>
      <p:sp>
        <p:nvSpPr>
          <p:cNvPr id="30" name="תיבת טקסט 29">
            <a:extLst>
              <a:ext uri="{FF2B5EF4-FFF2-40B4-BE49-F238E27FC236}">
                <a16:creationId xmlns:a16="http://schemas.microsoft.com/office/drawing/2014/main" id="{ECBCA2BE-C4FD-461C-A70E-7F2B4A71295A}"/>
              </a:ext>
            </a:extLst>
          </p:cNvPr>
          <p:cNvSpPr txBox="1"/>
          <p:nvPr/>
        </p:nvSpPr>
        <p:spPr>
          <a:xfrm>
            <a:off x="6761101" y="4639371"/>
            <a:ext cx="298480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600" dirty="0"/>
              <a:t>8</a:t>
            </a:r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2E2E2362-BBAD-4634-BC7E-657964F10660}"/>
              </a:ext>
            </a:extLst>
          </p:cNvPr>
          <p:cNvSpPr txBox="1"/>
          <p:nvPr/>
        </p:nvSpPr>
        <p:spPr>
          <a:xfrm>
            <a:off x="3994742" y="4663288"/>
            <a:ext cx="298480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600" dirty="0"/>
              <a:t>9</a:t>
            </a:r>
          </a:p>
        </p:txBody>
      </p:sp>
      <p:sp>
        <p:nvSpPr>
          <p:cNvPr id="33" name="מלבן: פינות מעוגלות 32">
            <a:extLst>
              <a:ext uri="{FF2B5EF4-FFF2-40B4-BE49-F238E27FC236}">
                <a16:creationId xmlns:a16="http://schemas.microsoft.com/office/drawing/2014/main" id="{0149B949-BA90-4D44-8CE9-4E2BF399E50C}"/>
              </a:ext>
            </a:extLst>
          </p:cNvPr>
          <p:cNvSpPr/>
          <p:nvPr/>
        </p:nvSpPr>
        <p:spPr>
          <a:xfrm>
            <a:off x="4461944" y="3033276"/>
            <a:ext cx="2349248" cy="15052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dirty="0">
                <a:solidFill>
                  <a:schemeClr val="tx1"/>
                </a:solidFill>
              </a:rPr>
              <a:t>מַגֵּפָה</a:t>
            </a:r>
            <a:endParaRPr lang="he-IL" dirty="0"/>
          </a:p>
        </p:txBody>
      </p:sp>
      <p:sp>
        <p:nvSpPr>
          <p:cNvPr id="34" name="מלבן: פינות מעוגלות 33">
            <a:extLst>
              <a:ext uri="{FF2B5EF4-FFF2-40B4-BE49-F238E27FC236}">
                <a16:creationId xmlns:a16="http://schemas.microsoft.com/office/drawing/2014/main" id="{301C4ECA-EE64-4DCC-9DDD-87EBB46A1306}"/>
              </a:ext>
            </a:extLst>
          </p:cNvPr>
          <p:cNvSpPr/>
          <p:nvPr/>
        </p:nvSpPr>
        <p:spPr>
          <a:xfrm>
            <a:off x="7255404" y="4802933"/>
            <a:ext cx="2349248" cy="15052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dirty="0">
                <a:solidFill>
                  <a:schemeClr val="tx1"/>
                </a:solidFill>
              </a:rPr>
              <a:t>בּוֹעֶרֶת</a:t>
            </a:r>
            <a:endParaRPr lang="he-IL" dirty="0"/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69CBF59A-1AFF-4790-B8BF-2E77E3F909CE}"/>
              </a:ext>
            </a:extLst>
          </p:cNvPr>
          <p:cNvSpPr txBox="1"/>
          <p:nvPr/>
        </p:nvSpPr>
        <p:spPr>
          <a:xfrm>
            <a:off x="6740025" y="2865182"/>
            <a:ext cx="298480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600" dirty="0"/>
              <a:t>5</a:t>
            </a:r>
          </a:p>
        </p:txBody>
      </p:sp>
      <p:sp>
        <p:nvSpPr>
          <p:cNvPr id="29" name="תיבת טקסט 28">
            <a:extLst>
              <a:ext uri="{FF2B5EF4-FFF2-40B4-BE49-F238E27FC236}">
                <a16:creationId xmlns:a16="http://schemas.microsoft.com/office/drawing/2014/main" id="{C4158A76-BCFB-4E95-BBB9-EA4B5D18CEB0}"/>
              </a:ext>
            </a:extLst>
          </p:cNvPr>
          <p:cNvSpPr txBox="1"/>
          <p:nvPr/>
        </p:nvSpPr>
        <p:spPr>
          <a:xfrm>
            <a:off x="9521459" y="4639371"/>
            <a:ext cx="298480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6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5624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תמונה 31">
            <a:extLst>
              <a:ext uri="{FF2B5EF4-FFF2-40B4-BE49-F238E27FC236}">
                <a16:creationId xmlns:a16="http://schemas.microsoft.com/office/drawing/2014/main" id="{52E4DC0A-445C-4707-8DE3-E4B4D4156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5" y="0"/>
            <a:ext cx="9822129" cy="6858000"/>
          </a:xfrm>
          <a:prstGeom prst="rect">
            <a:avLst/>
          </a:prstGeom>
        </p:spPr>
      </p:pic>
      <p:graphicFrame>
        <p:nvGraphicFramePr>
          <p:cNvPr id="3" name="טבלה 3">
            <a:extLst>
              <a:ext uri="{FF2B5EF4-FFF2-40B4-BE49-F238E27FC236}">
                <a16:creationId xmlns:a16="http://schemas.microsoft.com/office/drawing/2014/main" id="{FC9D128A-9BAA-415D-A2B8-5F500A12CF7B}"/>
              </a:ext>
            </a:extLst>
          </p:cNvPr>
          <p:cNvGraphicFramePr>
            <a:graphicFrameLocks noGrp="1"/>
          </p:cNvGraphicFramePr>
          <p:nvPr/>
        </p:nvGraphicFramePr>
        <p:xfrm>
          <a:off x="1508706" y="1176190"/>
          <a:ext cx="8255724" cy="523385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51908">
                  <a:extLst>
                    <a:ext uri="{9D8B030D-6E8A-4147-A177-3AD203B41FA5}">
                      <a16:colId xmlns:a16="http://schemas.microsoft.com/office/drawing/2014/main" val="1619061552"/>
                    </a:ext>
                  </a:extLst>
                </a:gridCol>
                <a:gridCol w="2751908">
                  <a:extLst>
                    <a:ext uri="{9D8B030D-6E8A-4147-A177-3AD203B41FA5}">
                      <a16:colId xmlns:a16="http://schemas.microsoft.com/office/drawing/2014/main" val="969458961"/>
                    </a:ext>
                  </a:extLst>
                </a:gridCol>
                <a:gridCol w="2751908">
                  <a:extLst>
                    <a:ext uri="{9D8B030D-6E8A-4147-A177-3AD203B41FA5}">
                      <a16:colId xmlns:a16="http://schemas.microsoft.com/office/drawing/2014/main" val="3245868769"/>
                    </a:ext>
                  </a:extLst>
                </a:gridCol>
              </a:tblGrid>
              <a:tr h="1744617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037057"/>
                  </a:ext>
                </a:extLst>
              </a:tr>
              <a:tr h="1744617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809932"/>
                  </a:ext>
                </a:extLst>
              </a:tr>
              <a:tr h="1744617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425068"/>
                  </a:ext>
                </a:extLst>
              </a:tr>
            </a:tbl>
          </a:graphicData>
        </a:graphic>
      </p:graphicFrame>
      <p:pic>
        <p:nvPicPr>
          <p:cNvPr id="8" name="Picture 2" descr="Unforgettable cliparts | Printable Treasure Chest Images Clipart ...">
            <a:extLst>
              <a:ext uri="{FF2B5EF4-FFF2-40B4-BE49-F238E27FC236}">
                <a16:creationId xmlns:a16="http://schemas.microsoft.com/office/drawing/2014/main" id="{7D6BBD23-ECC0-4A4B-80A8-6BBBAFE67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164" y="4921901"/>
            <a:ext cx="1300572" cy="137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Unforgettable cliparts | Printable Treasure Chest Images Clipart ...">
            <a:extLst>
              <a:ext uri="{FF2B5EF4-FFF2-40B4-BE49-F238E27FC236}">
                <a16:creationId xmlns:a16="http://schemas.microsoft.com/office/drawing/2014/main" id="{30BFB018-49A7-47B1-AD76-E2906936E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417" y="3078429"/>
            <a:ext cx="1300572" cy="137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Unforgettable cliparts | Printable Treasure Chest Images Clipart ...">
            <a:extLst>
              <a:ext uri="{FF2B5EF4-FFF2-40B4-BE49-F238E27FC236}">
                <a16:creationId xmlns:a16="http://schemas.microsoft.com/office/drawing/2014/main" id="{B56E300E-1C35-4DF0-AD77-0AAF9ADD7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522" y="1377712"/>
            <a:ext cx="1300572" cy="137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מלבן: פינות מעוגלות 12">
            <a:extLst>
              <a:ext uri="{FF2B5EF4-FFF2-40B4-BE49-F238E27FC236}">
                <a16:creationId xmlns:a16="http://schemas.microsoft.com/office/drawing/2014/main" id="{7CA8DC97-8C4D-4427-8527-05DC9B05DD7C}"/>
              </a:ext>
            </a:extLst>
          </p:cNvPr>
          <p:cNvSpPr/>
          <p:nvPr/>
        </p:nvSpPr>
        <p:spPr>
          <a:xfrm>
            <a:off x="1661785" y="1290784"/>
            <a:ext cx="2349248" cy="15052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dirty="0">
                <a:solidFill>
                  <a:schemeClr val="tx1"/>
                </a:solidFill>
              </a:rPr>
              <a:t> דָּלְקָה</a:t>
            </a:r>
            <a:endParaRPr lang="he-IL" dirty="0"/>
          </a:p>
        </p:txBody>
      </p:sp>
      <p:sp>
        <p:nvSpPr>
          <p:cNvPr id="15" name="מלבן: פינות מעוגלות 14">
            <a:extLst>
              <a:ext uri="{FF2B5EF4-FFF2-40B4-BE49-F238E27FC236}">
                <a16:creationId xmlns:a16="http://schemas.microsoft.com/office/drawing/2014/main" id="{319CB199-D9C8-453F-8790-A4D3879F13F5}"/>
              </a:ext>
            </a:extLst>
          </p:cNvPr>
          <p:cNvSpPr/>
          <p:nvPr/>
        </p:nvSpPr>
        <p:spPr>
          <a:xfrm>
            <a:off x="4418730" y="1290784"/>
            <a:ext cx="2349248" cy="15052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dirty="0">
                <a:solidFill>
                  <a:schemeClr val="tx1"/>
                </a:solidFill>
              </a:rPr>
              <a:t> דּוֹלֵק</a:t>
            </a:r>
          </a:p>
        </p:txBody>
      </p:sp>
      <p:sp>
        <p:nvSpPr>
          <p:cNvPr id="16" name="מלבן: פינות מעוגלות 15">
            <a:extLst>
              <a:ext uri="{FF2B5EF4-FFF2-40B4-BE49-F238E27FC236}">
                <a16:creationId xmlns:a16="http://schemas.microsoft.com/office/drawing/2014/main" id="{A4095771-F845-45AE-A022-11472A1D1C7F}"/>
              </a:ext>
            </a:extLst>
          </p:cNvPr>
          <p:cNvSpPr/>
          <p:nvPr/>
        </p:nvSpPr>
        <p:spPr>
          <a:xfrm>
            <a:off x="7211149" y="1280061"/>
            <a:ext cx="2349248" cy="15052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dirty="0">
                <a:solidFill>
                  <a:schemeClr val="tx1"/>
                </a:solidFill>
              </a:rPr>
              <a:t>הַדְלָקָה</a:t>
            </a:r>
          </a:p>
        </p:txBody>
      </p:sp>
      <p:sp>
        <p:nvSpPr>
          <p:cNvPr id="17" name="מלבן: פינות מעוגלות 16">
            <a:extLst>
              <a:ext uri="{FF2B5EF4-FFF2-40B4-BE49-F238E27FC236}">
                <a16:creationId xmlns:a16="http://schemas.microsoft.com/office/drawing/2014/main" id="{B3836043-E0E0-4F67-B689-CFC032BDB10E}"/>
              </a:ext>
            </a:extLst>
          </p:cNvPr>
          <p:cNvSpPr/>
          <p:nvPr/>
        </p:nvSpPr>
        <p:spPr>
          <a:xfrm>
            <a:off x="1645494" y="3066536"/>
            <a:ext cx="2349248" cy="15052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dirty="0">
                <a:solidFill>
                  <a:schemeClr val="tx1"/>
                </a:solidFill>
              </a:rPr>
              <a:t> כְּבוּיִים</a:t>
            </a:r>
          </a:p>
        </p:txBody>
      </p:sp>
      <p:sp>
        <p:nvSpPr>
          <p:cNvPr id="19" name="מלבן: פינות מעוגלות 18">
            <a:extLst>
              <a:ext uri="{FF2B5EF4-FFF2-40B4-BE49-F238E27FC236}">
                <a16:creationId xmlns:a16="http://schemas.microsoft.com/office/drawing/2014/main" id="{9C279B35-E98B-4D9D-8381-920C8D083C94}"/>
              </a:ext>
            </a:extLst>
          </p:cNvPr>
          <p:cNvSpPr/>
          <p:nvPr/>
        </p:nvSpPr>
        <p:spPr>
          <a:xfrm>
            <a:off x="7193254" y="3052344"/>
            <a:ext cx="2349248" cy="15052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dirty="0">
                <a:solidFill>
                  <a:schemeClr val="tx1"/>
                </a:solidFill>
              </a:rPr>
              <a:t>כִּבּוּי</a:t>
            </a:r>
          </a:p>
        </p:txBody>
      </p:sp>
      <p:sp>
        <p:nvSpPr>
          <p:cNvPr id="20" name="מלבן: פינות מעוגלות 19">
            <a:extLst>
              <a:ext uri="{FF2B5EF4-FFF2-40B4-BE49-F238E27FC236}">
                <a16:creationId xmlns:a16="http://schemas.microsoft.com/office/drawing/2014/main" id="{D1A84EC6-AF12-4BAC-962A-9384AE3C6D88}"/>
              </a:ext>
            </a:extLst>
          </p:cNvPr>
          <p:cNvSpPr/>
          <p:nvPr/>
        </p:nvSpPr>
        <p:spPr>
          <a:xfrm>
            <a:off x="1645494" y="4793471"/>
            <a:ext cx="2349248" cy="15052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dirty="0">
                <a:solidFill>
                  <a:schemeClr val="tx1"/>
                </a:solidFill>
              </a:rPr>
              <a:t>שִׂמְחָה </a:t>
            </a:r>
          </a:p>
        </p:txBody>
      </p:sp>
      <p:sp>
        <p:nvSpPr>
          <p:cNvPr id="21" name="מלבן: פינות מעוגלות 20">
            <a:extLst>
              <a:ext uri="{FF2B5EF4-FFF2-40B4-BE49-F238E27FC236}">
                <a16:creationId xmlns:a16="http://schemas.microsoft.com/office/drawing/2014/main" id="{138A1C48-838F-4937-8701-5177CF2773B6}"/>
              </a:ext>
            </a:extLst>
          </p:cNvPr>
          <p:cNvSpPr/>
          <p:nvPr/>
        </p:nvSpPr>
        <p:spPr>
          <a:xfrm>
            <a:off x="4458185" y="4802933"/>
            <a:ext cx="2349248" cy="15052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dirty="0">
                <a:solidFill>
                  <a:schemeClr val="tx1"/>
                </a:solidFill>
              </a:rPr>
              <a:t>מְשַׂמֵּח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35273117-842A-4D4E-8ADE-8DB144199919}"/>
              </a:ext>
            </a:extLst>
          </p:cNvPr>
          <p:cNvSpPr txBox="1"/>
          <p:nvPr/>
        </p:nvSpPr>
        <p:spPr>
          <a:xfrm>
            <a:off x="9542502" y="1140857"/>
            <a:ext cx="298480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600" dirty="0"/>
              <a:t>1</a:t>
            </a:r>
          </a:p>
        </p:txBody>
      </p: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AE094192-9055-441F-B4D6-D9EB2832F4FB}"/>
              </a:ext>
            </a:extLst>
          </p:cNvPr>
          <p:cNvSpPr txBox="1"/>
          <p:nvPr/>
        </p:nvSpPr>
        <p:spPr>
          <a:xfrm>
            <a:off x="6761101" y="1122086"/>
            <a:ext cx="298480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600" dirty="0"/>
              <a:t>2</a:t>
            </a:r>
          </a:p>
        </p:txBody>
      </p: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84DC982D-71DF-4B80-8BCE-828E5D7E4D1C}"/>
              </a:ext>
            </a:extLst>
          </p:cNvPr>
          <p:cNvSpPr txBox="1"/>
          <p:nvPr/>
        </p:nvSpPr>
        <p:spPr>
          <a:xfrm>
            <a:off x="3927940" y="1161275"/>
            <a:ext cx="298480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600" dirty="0"/>
              <a:t>3</a:t>
            </a:r>
          </a:p>
        </p:txBody>
      </p: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C30AB48C-470C-4B6A-9F11-1749F5DA42B7}"/>
              </a:ext>
            </a:extLst>
          </p:cNvPr>
          <p:cNvSpPr txBox="1"/>
          <p:nvPr/>
        </p:nvSpPr>
        <p:spPr>
          <a:xfrm>
            <a:off x="9542502" y="2851283"/>
            <a:ext cx="298480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600" dirty="0"/>
              <a:t>4</a:t>
            </a:r>
          </a:p>
        </p:txBody>
      </p:sp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3245DBE6-3F7C-423D-87CE-C126725C7EF6}"/>
              </a:ext>
            </a:extLst>
          </p:cNvPr>
          <p:cNvSpPr txBox="1"/>
          <p:nvPr/>
        </p:nvSpPr>
        <p:spPr>
          <a:xfrm>
            <a:off x="4014150" y="2876371"/>
            <a:ext cx="298480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600" dirty="0"/>
              <a:t>6</a:t>
            </a:r>
          </a:p>
        </p:txBody>
      </p:sp>
      <p:sp>
        <p:nvSpPr>
          <p:cNvPr id="30" name="תיבת טקסט 29">
            <a:extLst>
              <a:ext uri="{FF2B5EF4-FFF2-40B4-BE49-F238E27FC236}">
                <a16:creationId xmlns:a16="http://schemas.microsoft.com/office/drawing/2014/main" id="{ECBCA2BE-C4FD-461C-A70E-7F2B4A71295A}"/>
              </a:ext>
            </a:extLst>
          </p:cNvPr>
          <p:cNvSpPr txBox="1"/>
          <p:nvPr/>
        </p:nvSpPr>
        <p:spPr>
          <a:xfrm>
            <a:off x="6761101" y="4639371"/>
            <a:ext cx="298480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600" dirty="0"/>
              <a:t>8</a:t>
            </a:r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2E2E2362-BBAD-4634-BC7E-657964F10660}"/>
              </a:ext>
            </a:extLst>
          </p:cNvPr>
          <p:cNvSpPr txBox="1"/>
          <p:nvPr/>
        </p:nvSpPr>
        <p:spPr>
          <a:xfrm>
            <a:off x="3994742" y="4663288"/>
            <a:ext cx="298480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600" dirty="0"/>
              <a:t>9</a:t>
            </a:r>
          </a:p>
        </p:txBody>
      </p:sp>
      <p:sp>
        <p:nvSpPr>
          <p:cNvPr id="33" name="מלבן: פינות מעוגלות 32">
            <a:extLst>
              <a:ext uri="{FF2B5EF4-FFF2-40B4-BE49-F238E27FC236}">
                <a16:creationId xmlns:a16="http://schemas.microsoft.com/office/drawing/2014/main" id="{0149B949-BA90-4D44-8CE9-4E2BF399E50C}"/>
              </a:ext>
            </a:extLst>
          </p:cNvPr>
          <p:cNvSpPr/>
          <p:nvPr/>
        </p:nvSpPr>
        <p:spPr>
          <a:xfrm>
            <a:off x="4390777" y="3066536"/>
            <a:ext cx="2349248" cy="15052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dirty="0">
                <a:solidFill>
                  <a:schemeClr val="tx1"/>
                </a:solidFill>
              </a:rPr>
              <a:t> כָּבוּי</a:t>
            </a:r>
            <a:endParaRPr lang="he-IL" dirty="0"/>
          </a:p>
        </p:txBody>
      </p:sp>
      <p:sp>
        <p:nvSpPr>
          <p:cNvPr id="34" name="מלבן: פינות מעוגלות 33">
            <a:extLst>
              <a:ext uri="{FF2B5EF4-FFF2-40B4-BE49-F238E27FC236}">
                <a16:creationId xmlns:a16="http://schemas.microsoft.com/office/drawing/2014/main" id="{301C4ECA-EE64-4DCC-9DDD-87EBB46A1306}"/>
              </a:ext>
            </a:extLst>
          </p:cNvPr>
          <p:cNvSpPr/>
          <p:nvPr/>
        </p:nvSpPr>
        <p:spPr>
          <a:xfrm>
            <a:off x="7224428" y="4793732"/>
            <a:ext cx="2349248" cy="15052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dirty="0">
                <a:solidFill>
                  <a:schemeClr val="tx1"/>
                </a:solidFill>
              </a:rPr>
              <a:t> שָׂמְחָה</a:t>
            </a:r>
            <a:endParaRPr lang="he-IL" dirty="0"/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69CBF59A-1AFF-4790-B8BF-2E77E3F909CE}"/>
              </a:ext>
            </a:extLst>
          </p:cNvPr>
          <p:cNvSpPr txBox="1"/>
          <p:nvPr/>
        </p:nvSpPr>
        <p:spPr>
          <a:xfrm>
            <a:off x="6740025" y="2865182"/>
            <a:ext cx="298480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600" dirty="0"/>
              <a:t>5</a:t>
            </a:r>
          </a:p>
        </p:txBody>
      </p:sp>
      <p:sp>
        <p:nvSpPr>
          <p:cNvPr id="29" name="תיבת טקסט 28">
            <a:extLst>
              <a:ext uri="{FF2B5EF4-FFF2-40B4-BE49-F238E27FC236}">
                <a16:creationId xmlns:a16="http://schemas.microsoft.com/office/drawing/2014/main" id="{C4158A76-BCFB-4E95-BBB9-EA4B5D18CEB0}"/>
              </a:ext>
            </a:extLst>
          </p:cNvPr>
          <p:cNvSpPr txBox="1"/>
          <p:nvPr/>
        </p:nvSpPr>
        <p:spPr>
          <a:xfrm>
            <a:off x="9521459" y="4639371"/>
            <a:ext cx="298480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6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11209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33" grpId="0" animBg="1"/>
      <p:bldP spid="33" grpId="1" animBg="1"/>
      <p:bldP spid="34" grpId="0" animBg="1"/>
      <p:bldP spid="34" grpId="1" animBg="1"/>
    </p:bldLst>
  </p:timing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2038</TotalTime>
  <Words>107</Words>
  <Application>Microsoft Office PowerPoint</Application>
  <PresentationFormat>נייר A4 ‏(210x297 מ"מ)</PresentationFormat>
  <Paragraphs>49</Paragraphs>
  <Slides>8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Yoav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ל"ג עומר</dc:title>
  <dc:creator>Adi-Or</dc:creator>
  <cp:lastModifiedBy>Or Hindi</cp:lastModifiedBy>
  <cp:revision>259</cp:revision>
  <dcterms:created xsi:type="dcterms:W3CDTF">2018-04-27T16:12:42Z</dcterms:created>
  <dcterms:modified xsi:type="dcterms:W3CDTF">2020-05-08T08:52:49Z</dcterms:modified>
</cp:coreProperties>
</file>